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2" r:id="rId4"/>
    <p:sldId id="259" r:id="rId5"/>
    <p:sldId id="267" r:id="rId6"/>
    <p:sldId id="261" r:id="rId7"/>
    <p:sldId id="270" r:id="rId8"/>
    <p:sldId id="269" r:id="rId9"/>
    <p:sldId id="268" r:id="rId10"/>
    <p:sldId id="273" r:id="rId11"/>
    <p:sldId id="274" r:id="rId12"/>
    <p:sldId id="275" r:id="rId13"/>
    <p:sldId id="276" r:id="rId14"/>
    <p:sldId id="263" r:id="rId15"/>
    <p:sldId id="264" r:id="rId16"/>
    <p:sldId id="266" r:id="rId17"/>
  </p:sldIdLst>
  <p:sldSz cx="10080625" cy="75596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ualim CHABBI" initials="OC" lastIdx="16" clrIdx="0">
    <p:extLst>
      <p:ext uri="{19B8F6BF-5375-455C-9EA6-DF929625EA0E}">
        <p15:presenceInfo xmlns:p15="http://schemas.microsoft.com/office/powerpoint/2012/main" userId="S-1-5-21-839522115-1935655697-1343024091-146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1"/>
  </p:normalViewPr>
  <p:slideViewPr>
    <p:cSldViewPr snapToGrid="0">
      <p:cViewPr varScale="1">
        <p:scale>
          <a:sx n="60" d="100"/>
          <a:sy n="60" d="100"/>
        </p:scale>
        <p:origin x="5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FreeSan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B2DA896B-B77F-4C1A-A8C2-21F11F0950CF}" type="slidenum">
              <a:t>‹N°›</a:t>
            </a:fld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DejaVu Sans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77638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1512000" y="588060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fr-FR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fr-FR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tabLst/>
              <a:defRPr lang="fr-FR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tabLst/>
              <a:defRPr lang="fr-FR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EEA7BBCA-97B8-4396-8635-F376E195D50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1196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fr-F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DejaVu San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07B9BB1-F4E3-4957-8093-44D3E874DAF1}" type="slidenum">
              <a:t>1</a:t>
            </a:fld>
            <a:endParaRPr lang="fr-FR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099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1E44D9C-6160-4025-AABC-889807CE7015}" type="slidenum">
              <a:t>2</a:t>
            </a:fld>
            <a:endParaRPr lang="fr-FR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383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BF272AF-FAD0-4E93-89ED-E8ED8353F7E0}" type="slidenum">
              <a:t>3</a:t>
            </a:fld>
            <a:endParaRPr lang="fr-FR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6875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C760CE9-A372-4CF3-8DF7-389CD487EE4C}" type="slidenum">
              <a:t>4</a:t>
            </a:fld>
            <a:endParaRPr lang="fr-FR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229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B6428DD-4A9B-4566-8589-FB8A62C1B2AF}" type="slidenum">
              <a:t>5</a:t>
            </a:fld>
            <a:endParaRPr lang="fr-FR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6608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A1D5F94-DC7B-4C5E-BDC6-5C2EDF018E96}" type="slidenum">
              <a:t>6</a:t>
            </a:fld>
            <a:endParaRPr lang="fr-FR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4480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A1D5F94-DC7B-4C5E-BDC6-5C2EDF018E96}" type="slidenum">
              <a:t>9</a:t>
            </a:fld>
            <a:endParaRPr lang="fr-FR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8964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8627CFC-A03A-4698-85E9-D3C3AEA6430B}" type="slidenum">
              <a:t>14</a:t>
            </a:fld>
            <a:endParaRPr lang="fr-FR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471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E5220D9-3BAA-4BEA-9222-38BFC10AF6FA}" type="slidenum">
              <a:t>15</a:t>
            </a:fld>
            <a:endParaRPr lang="fr-FR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269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05833A-B1E6-48B2-8264-82386D9DF61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7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56428B-DED4-4268-B224-1A61C2C146E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51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B5BD83-22C1-4F14-A5C3-0A3F96C6FEA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68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45CB55-1F7B-46F3-994B-BBC8997D5C5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08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527735-F693-44FE-8F55-00B990D1E42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70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FD6D54-63D4-4ED1-A064-5710696A86F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50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21FCC3D-7FB6-4BCF-9667-07A5B976DFB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45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96AD40-1157-4B9F-9866-6ABDDF5565F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39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C35BEB-E8E6-4F90-B7CA-CF2DFF988F4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52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006C50-C1A3-4DBF-AB08-9F6F56F7281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67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B39B1A-701D-4BB1-908B-58C36281397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53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fr-FR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722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fr-FR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fr-FR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4980FEE1-D55E-45C1-8375-A6B405F9922A}" type="slidenum">
              <a:t>‹N°›</a:t>
            </a:fld>
            <a:endParaRPr lang="fr-FR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55320" y="335880"/>
            <a:ext cx="1058701" cy="541284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hangingPunct="0">
        <a:tabLst/>
        <a:defRPr lang="fr-FR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DejaVu Sans" pitchFamily="2"/>
        </a:defRPr>
      </a:lvl1pPr>
    </p:titleStyle>
    <p:bodyStyle>
      <a:lvl1pPr hangingPunct="0">
        <a:spcBef>
          <a:spcPts val="1417"/>
        </a:spcBef>
        <a:spcAft>
          <a:spcPts val="0"/>
        </a:spcAft>
        <a:tabLst/>
        <a:defRPr lang="fr-FR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DejaVu Sans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92618" y="3032907"/>
            <a:ext cx="9144000" cy="1846906"/>
          </a:xfrm>
          <a:prstGeom prst="rect">
            <a:avLst/>
          </a:prstGeom>
        </p:spPr>
        <p:txBody>
          <a:bodyPr/>
          <a:lstStyle>
            <a:lvl1pPr algn="ctr" hangingPunct="0">
              <a:tabLst/>
              <a:defRPr lang="fr-FR" sz="4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ejaVu Sans" pitchFamily="2"/>
              </a:defRPr>
            </a:lvl1pPr>
          </a:lstStyle>
          <a:p>
            <a:r>
              <a:rPr lang="fr-CH" b="1" dirty="0" smtClean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Présentation de </a:t>
            </a:r>
            <a:r>
              <a:rPr lang="fr-CH" sz="7200" b="1" dirty="0" smtClean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BACULA</a:t>
            </a:r>
            <a:r>
              <a:rPr lang="fr-CH" b="1" dirty="0" smtClean="0">
                <a:solidFill>
                  <a:schemeClr val="accent6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à l’IGBMC</a:t>
            </a:r>
            <a:r>
              <a:rPr lang="fr-CH" sz="5400" dirty="0" smtClean="0">
                <a:solidFill>
                  <a:sysClr val="windowText" lastClr="000000"/>
                </a:solidFill>
              </a:rPr>
              <a:t/>
            </a:r>
            <a:br>
              <a:rPr lang="fr-CH" sz="5400" dirty="0" smtClean="0">
                <a:solidFill>
                  <a:sysClr val="windowText" lastClr="000000"/>
                </a:solidFill>
              </a:rPr>
            </a:br>
            <a:endParaRPr lang="fr-CH" sz="5400" dirty="0">
              <a:solidFill>
                <a:sysClr val="windowText" lastClr="00000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92618" y="6361235"/>
            <a:ext cx="8335341" cy="1655640"/>
          </a:xfrm>
          <a:prstGeom prst="rect">
            <a:avLst/>
          </a:prstGeom>
        </p:spPr>
        <p:txBody>
          <a:bodyPr/>
          <a:lstStyle>
            <a:lvl1pPr hangingPunct="0">
              <a:spcBef>
                <a:spcPts val="1417"/>
              </a:spcBef>
              <a:spcAft>
                <a:spcPts val="0"/>
              </a:spcAft>
              <a:tabLst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ejaVu Sans" pitchFamily="2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 smtClean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Oualim Chabbi</a:t>
            </a:r>
            <a:endParaRPr lang="en-GB" sz="2400" i="1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400" i="1" dirty="0" smtClean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 sys Open Source de l’Igbmc</a:t>
            </a:r>
            <a:endParaRPr lang="en-GB" sz="2400" i="1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18" y="145758"/>
            <a:ext cx="2938320" cy="150228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4366" y="4267200"/>
            <a:ext cx="9669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LICENCE ENTREPRISE:</a:t>
            </a:r>
          </a:p>
          <a:p>
            <a:endParaRPr lang="fr-FR" sz="2000" dirty="0">
              <a:highlight>
                <a:scrgbClr r="0" g="0" b="0">
                  <a:alpha val="0"/>
                </a:scrgbClr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licence entreprise nous permets de:</a:t>
            </a:r>
          </a:p>
          <a:p>
            <a:endParaRPr lang="fr-FR" sz="2000" dirty="0">
              <a:highlight>
                <a:scrgbClr r="0" g="0" b="0">
                  <a:alpha val="0"/>
                </a:scrgbClr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Utilisation du plugin VMWare pour sauvegarder les machines virtuelles</a:t>
            </a:r>
          </a:p>
          <a:p>
            <a:endParaRPr lang="fr-FR" sz="2000" dirty="0">
              <a:highlight>
                <a:scrgbClr r="0" g="0" b="0">
                  <a:alpha val="0"/>
                </a:scrgbClr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Utilisation du protocole NDMP pour sauvegarder bloc par </a:t>
            </a:r>
            <a:r>
              <a:rPr lang="fr-FR" sz="2000" dirty="0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bloc</a:t>
            </a:r>
          </a:p>
          <a:p>
            <a:endParaRPr lang="fr-FR" sz="2000" dirty="0">
              <a:highlight>
                <a:scrgbClr r="0" g="0" b="0">
                  <a:alpha val="0"/>
                </a:scrgbClr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2000" dirty="0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Prix </a:t>
            </a:r>
            <a:r>
              <a:rPr lang="fr-FR" sz="2000" dirty="0" err="1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bacula</a:t>
            </a:r>
            <a:r>
              <a:rPr lang="fr-FR" sz="2000" dirty="0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2018: 9600Euros prix négocié plugin NDMP, </a:t>
            </a:r>
            <a:r>
              <a:rPr lang="fr-FR" sz="2000" dirty="0" err="1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vmware</a:t>
            </a:r>
            <a:r>
              <a:rPr lang="fr-FR" sz="2000" dirty="0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support</a:t>
            </a:r>
            <a:endParaRPr lang="fr-FR" sz="2000" dirty="0">
              <a:highlight>
                <a:scrgbClr r="0" g="0" b="0">
                  <a:alpha val="0"/>
                </a:scrgbClr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521" y="163500"/>
            <a:ext cx="4802740" cy="480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7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0598" y="1199711"/>
            <a:ext cx="738554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Fichier de configuration de </a:t>
            </a:r>
            <a:r>
              <a:rPr lang="fr-FR" sz="2000" dirty="0" err="1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bacula-dir.conf</a:t>
            </a:r>
            <a:endParaRPr lang="fr-FR" sz="2000" dirty="0">
              <a:highlight>
                <a:scrgbClr r="0" g="0" b="0">
                  <a:alpha val="0"/>
                </a:scrgbClr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sz="2000" dirty="0">
              <a:highlight>
                <a:scrgbClr r="0" g="0" b="0">
                  <a:alpha val="0"/>
                </a:scrgbClr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accès: accès consoles, catalogue, serveurs de stockage</a:t>
            </a:r>
          </a:p>
          <a:p>
            <a:endParaRPr lang="fr-FR" sz="2000" dirty="0">
              <a:highlight>
                <a:scrgbClr r="0" g="0" b="0">
                  <a:alpha val="0"/>
                </a:scrgbClr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jobs:</a:t>
            </a:r>
          </a:p>
          <a:p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Quels fichiers? Calcul de signatures (md5 ou SHA1) des fichiers sauvegardés</a:t>
            </a:r>
          </a:p>
          <a:p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Quel niveau de sauvegarde? Full? Incrémentale? Différentielle?</a:t>
            </a:r>
          </a:p>
          <a:p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</a:t>
            </a:r>
            <a:r>
              <a:rPr lang="fr-FR" sz="2000" dirty="0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quelle </a:t>
            </a:r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machine? Le client</a:t>
            </a:r>
          </a:p>
          <a:p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Quand? Le </a:t>
            </a:r>
            <a:r>
              <a:rPr lang="fr-FR" sz="2000" dirty="0" err="1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scheduler</a:t>
            </a:r>
            <a:endParaRPr lang="fr-FR" sz="2000" dirty="0">
              <a:highlight>
                <a:scrgbClr r="0" g="0" b="0">
                  <a:alpha val="0"/>
                </a:scrgbClr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 quel support? Disque, dvd, bandes?</a:t>
            </a:r>
          </a:p>
          <a:p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Où? Le </a:t>
            </a:r>
            <a:r>
              <a:rPr lang="fr-FR" sz="2000" dirty="0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pool </a:t>
            </a:r>
            <a:endParaRPr lang="fr-FR" sz="2000" dirty="0">
              <a:highlight>
                <a:scrgbClr r="0" g="0" b="0">
                  <a:alpha val="0"/>
                </a:scrgbClr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514144" y="3517867"/>
            <a:ext cx="23588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Bacula-</a:t>
            </a:r>
            <a:r>
              <a:rPr lang="fr-FR" sz="2000" b="1" dirty="0" err="1" smtClean="0"/>
              <a:t>dir.conf</a:t>
            </a:r>
            <a:endParaRPr lang="fr-FR" sz="2000" b="1" dirty="0" smtClean="0"/>
          </a:p>
          <a:p>
            <a:r>
              <a:rPr lang="fr-FR" sz="2000" b="1" dirty="0" smtClean="0"/>
              <a:t>._ director</a:t>
            </a:r>
          </a:p>
          <a:p>
            <a:r>
              <a:rPr lang="fr-FR" sz="2000" b="1" dirty="0" smtClean="0"/>
              <a:t>._ client</a:t>
            </a:r>
          </a:p>
          <a:p>
            <a:r>
              <a:rPr lang="fr-FR" sz="2000" b="1" dirty="0" smtClean="0"/>
              <a:t>._ job</a:t>
            </a:r>
          </a:p>
          <a:p>
            <a:r>
              <a:rPr lang="fr-FR" sz="2000" b="1" dirty="0" smtClean="0"/>
              <a:t>._ </a:t>
            </a:r>
            <a:r>
              <a:rPr lang="fr-FR" sz="2000" b="1" dirty="0" err="1" smtClean="0"/>
              <a:t>schedule</a:t>
            </a:r>
            <a:endParaRPr lang="fr-FR" sz="2000" b="1" dirty="0" smtClean="0"/>
          </a:p>
          <a:p>
            <a:r>
              <a:rPr lang="fr-FR" sz="2000" b="1" dirty="0" smtClean="0"/>
              <a:t>._ storage</a:t>
            </a:r>
          </a:p>
          <a:p>
            <a:r>
              <a:rPr lang="fr-FR" sz="2000" b="1" dirty="0" smtClean="0"/>
              <a:t>._ catalogue</a:t>
            </a:r>
          </a:p>
          <a:p>
            <a:r>
              <a:rPr lang="fr-FR" sz="2000" b="1" dirty="0" smtClean="0"/>
              <a:t>._ pool</a:t>
            </a:r>
          </a:p>
          <a:p>
            <a:r>
              <a:rPr lang="fr-FR" sz="2000" b="1" dirty="0" smtClean="0"/>
              <a:t>._ </a:t>
            </a:r>
            <a:r>
              <a:rPr lang="fr-FR" sz="2000" b="1" dirty="0" err="1" smtClean="0"/>
              <a:t>fileset</a:t>
            </a:r>
            <a:endParaRPr lang="fr-FR" sz="2000" b="1" dirty="0" smtClean="0"/>
          </a:p>
          <a:p>
            <a:r>
              <a:rPr lang="fr-FR" sz="2000" b="1" dirty="0" smtClean="0"/>
              <a:t>._ messages</a:t>
            </a:r>
          </a:p>
        </p:txBody>
      </p:sp>
    </p:spTree>
    <p:extLst>
      <p:ext uri="{BB962C8B-B14F-4D97-AF65-F5344CB8AC3E}">
        <p14:creationId xmlns:p14="http://schemas.microsoft.com/office/powerpoint/2010/main" val="341673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6236" y="2106479"/>
            <a:ext cx="41826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Bacula-file </a:t>
            </a:r>
            <a:r>
              <a:rPr lang="fr-FR" sz="2000" dirty="0" err="1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deamon</a:t>
            </a:r>
            <a:endParaRPr lang="fr-FR" sz="2000" dirty="0">
              <a:highlight>
                <a:scrgbClr r="0" g="0" b="0">
                  <a:alpha val="0"/>
                </a:scrgbClr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fr-FR" sz="2000" dirty="0">
              <a:highlight>
                <a:scrgbClr r="0" g="0" b="0">
                  <a:alpha val="0"/>
                </a:scrgbClr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 service est installé sur toutes les machines (= tous les clients) dont on a à</a:t>
            </a:r>
            <a:b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sauvegarder des systèmes fichiers.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36236" y="4267817"/>
            <a:ext cx="2704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/>
              <a:t>b</a:t>
            </a:r>
            <a:r>
              <a:rPr lang="fr-FR" sz="2000" b="1" dirty="0" err="1" smtClean="0"/>
              <a:t>acula-fd.conf</a:t>
            </a:r>
            <a:endParaRPr lang="fr-FR" sz="2000" b="1" dirty="0" smtClean="0"/>
          </a:p>
          <a:p>
            <a:r>
              <a:rPr lang="fr-FR" sz="2000" b="1" dirty="0" smtClean="0"/>
              <a:t>._ Client</a:t>
            </a:r>
          </a:p>
          <a:p>
            <a:r>
              <a:rPr lang="fr-FR" sz="2000" b="1" dirty="0" smtClean="0"/>
              <a:t>._ Director</a:t>
            </a:r>
          </a:p>
          <a:p>
            <a:r>
              <a:rPr lang="fr-FR" sz="2000" b="1" dirty="0" smtClean="0"/>
              <a:t>._ Messages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998842" y="4267817"/>
            <a:ext cx="190831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Bacula-</a:t>
            </a:r>
            <a:r>
              <a:rPr lang="fr-FR" sz="2000" b="1" dirty="0" err="1" smtClean="0"/>
              <a:t>sd.conf</a:t>
            </a:r>
            <a:endParaRPr lang="fr-FR" sz="2000" b="1" dirty="0" smtClean="0"/>
          </a:p>
          <a:p>
            <a:r>
              <a:rPr lang="fr-FR" sz="2000" b="1" dirty="0" smtClean="0"/>
              <a:t>._ storage</a:t>
            </a:r>
          </a:p>
          <a:p>
            <a:r>
              <a:rPr lang="fr-FR" sz="2000" b="1" dirty="0" smtClean="0"/>
              <a:t>._ director</a:t>
            </a:r>
          </a:p>
          <a:p>
            <a:r>
              <a:rPr lang="fr-FR" sz="2000" b="1" dirty="0" smtClean="0"/>
              <a:t>._ messages</a:t>
            </a:r>
          </a:p>
          <a:p>
            <a:r>
              <a:rPr lang="fr-FR" sz="2000" b="1" dirty="0" smtClean="0"/>
              <a:t>._ </a:t>
            </a:r>
            <a:r>
              <a:rPr lang="fr-FR" sz="2000" b="1" dirty="0" err="1" smtClean="0"/>
              <a:t>devices</a:t>
            </a:r>
            <a:endParaRPr lang="fr-FR" sz="2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4998842" y="2583533"/>
            <a:ext cx="41238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Définitions </a:t>
            </a:r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différents supports de stockage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998842" y="2106479"/>
            <a:ext cx="346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Bacula store </a:t>
            </a:r>
            <a:r>
              <a:rPr lang="fr-FR" b="1" dirty="0" err="1" smtClean="0"/>
              <a:t>deamon</a:t>
            </a:r>
            <a:r>
              <a:rPr lang="fr-FR" b="1" dirty="0" smtClean="0"/>
              <a:t>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3469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8" y="1044551"/>
            <a:ext cx="8513542" cy="564332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58949" y="6889898"/>
            <a:ext cx="8013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Sauvegarde full 1/semaine et incrémentale 1/j le tout conservé 14 jours.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70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Situation actuelle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86281" y="2613774"/>
            <a:ext cx="9071640" cy="4384440"/>
          </a:xfrm>
        </p:spPr>
        <p:txBody>
          <a:bodyPr/>
          <a:lstStyle/>
          <a:p>
            <a:pPr lvl="0">
              <a:buSzPct val="45000"/>
            </a:pPr>
            <a:r>
              <a:rPr lang="fr-FR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Où </a:t>
            </a: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sommes-nous </a:t>
            </a:r>
            <a:r>
              <a:rPr lang="fr-FR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  <a:p>
            <a:pPr lvl="1">
              <a:buSzPct val="45000"/>
              <a:buFont typeface="StarSymbol"/>
              <a:buChar char="●"/>
            </a:pP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Sauvegarde de l’ensemble des espaces de stockage</a:t>
            </a:r>
          </a:p>
          <a:p>
            <a:pPr lvl="1">
              <a:buSzPct val="45000"/>
              <a:buFont typeface="StarSymbol"/>
              <a:buChar char="●"/>
            </a:pP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Sauvegarde de l’ensemble des VM</a:t>
            </a:r>
          </a:p>
          <a:p>
            <a:pPr lvl="1">
              <a:buSzPct val="45000"/>
              <a:buFont typeface="StarSymbol"/>
              <a:buChar char="●"/>
            </a:pP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1256 jobs programmés</a:t>
            </a:r>
            <a:endParaRPr lang="fr-F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buSzPct val="45000"/>
            </a:pPr>
            <a:r>
              <a:rPr lang="fr-FR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Notre sentiment</a:t>
            </a:r>
          </a:p>
          <a:p>
            <a:pPr lvl="1">
              <a:buSzPct val="45000"/>
              <a:buFont typeface="StarSymbol"/>
              <a:buChar char="●"/>
            </a:pP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Solution fiable et robuste</a:t>
            </a:r>
          </a:p>
          <a:p>
            <a:pPr lvl="1">
              <a:buSzPct val="45000"/>
              <a:buFont typeface="StarSymbol"/>
              <a:buChar char="●"/>
            </a:pP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Nécessite cependant une organisation stricte notamment pour la gestion du planning des sauvegardes</a:t>
            </a:r>
          </a:p>
          <a:p>
            <a:pPr lvl="1">
              <a:buSzPct val="45000"/>
              <a:buFont typeface="StarSymbol"/>
              <a:buChar char="●"/>
            </a:pP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richesse des paramètres rend parfois les choix de configuration complexe à appréhender</a:t>
            </a:r>
            <a:endParaRPr lang="fr-F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671" y="1171867"/>
            <a:ext cx="1619250" cy="161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96598" y="301320"/>
            <a:ext cx="9071640" cy="1262160"/>
          </a:xfrm>
        </p:spPr>
        <p:txBody>
          <a:bodyPr/>
          <a:lstStyle/>
          <a:p>
            <a:pPr lvl="0"/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Perspectives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2294136"/>
            <a:ext cx="9071640" cy="1399678"/>
          </a:xfrm>
        </p:spPr>
        <p:txBody>
          <a:bodyPr/>
          <a:lstStyle/>
          <a:p>
            <a:pPr lvl="0">
              <a:buSzPct val="45000"/>
            </a:pP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Formation de nouveaux </a:t>
            </a:r>
            <a:r>
              <a:rPr lang="fr-FR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intervenants</a:t>
            </a:r>
            <a:endParaRPr lang="fr-F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410" y="3757215"/>
            <a:ext cx="467044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SzPct val="45000"/>
            </a:pP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Évolutions </a:t>
            </a:r>
            <a:r>
              <a:rPr lang="fr-FR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prévues</a:t>
            </a:r>
          </a:p>
          <a:p>
            <a:pPr lvl="1">
              <a:buSzPct val="45000"/>
              <a:buFont typeface="StarSymbol"/>
              <a:buChar char="●"/>
            </a:pPr>
            <a:r>
              <a:rPr lang="fr-FR" dirty="0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Refonte </a:t>
            </a:r>
            <a:r>
              <a:rPr lang="fr-FR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la gestion des </a:t>
            </a:r>
            <a:r>
              <a:rPr lang="fr-FR" dirty="0" err="1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devices</a:t>
            </a:r>
            <a:r>
              <a:rPr lang="fr-FR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stockage </a:t>
            </a:r>
            <a:r>
              <a:rPr lang="fr-FR" dirty="0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fr-FR" dirty="0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dirty="0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pour </a:t>
            </a:r>
            <a:r>
              <a:rPr lang="fr-FR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optimiser la </a:t>
            </a:r>
            <a:r>
              <a:rPr lang="fr-FR" dirty="0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charge</a:t>
            </a:r>
          </a:p>
          <a:p>
            <a:pPr lvl="1">
              <a:buSzPct val="45000"/>
              <a:buFont typeface="StarSymbol"/>
              <a:buChar char="●"/>
            </a:pPr>
            <a:r>
              <a:rPr lang="fr-FR" dirty="0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Renforcement </a:t>
            </a:r>
            <a:r>
              <a:rPr lang="fr-FR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notre librairie bande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34" y="983660"/>
            <a:ext cx="9441712" cy="6501587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813602" y="292267"/>
            <a:ext cx="7760039" cy="7658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hangingPunct="0">
              <a:tabLst/>
              <a:defRPr lang="fr-FR" sz="4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ejaVu Sans" pitchFamily="2"/>
              </a:defRPr>
            </a:lvl1pPr>
          </a:lstStyle>
          <a:p>
            <a:r>
              <a:rPr 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Questions ?</a:t>
            </a:r>
            <a:endParaRPr lang="en-GB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60896" y="5849586"/>
            <a:ext cx="3512745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hangingPunct="0">
              <a:tabLst/>
              <a:defRPr lang="fr-FR" sz="4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DejaVu Sans" pitchFamily="2"/>
              </a:defRPr>
            </a:lvl1pPr>
          </a:lstStyle>
          <a:p>
            <a:r>
              <a:rPr lang="fr-CH" dirty="0" smtClean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Merci!</a:t>
            </a:r>
            <a:endParaRPr lang="en-GB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7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Plan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59147" y="1769040"/>
            <a:ext cx="9071640" cy="438444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 dirty="0" smtClean="0"/>
              <a:t> IGBMC </a:t>
            </a:r>
            <a:r>
              <a:rPr lang="fr-FR" dirty="0"/>
              <a:t>en quelques mots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dirty="0" smtClean="0"/>
              <a:t> Besoins </a:t>
            </a:r>
            <a:r>
              <a:rPr lang="fr-FR" dirty="0"/>
              <a:t>initiaux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dirty="0" smtClean="0"/>
              <a:t> Découverte </a:t>
            </a:r>
            <a:r>
              <a:rPr lang="fr-FR" dirty="0"/>
              <a:t>de Bacula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dirty="0" smtClean="0"/>
              <a:t> Implémentation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dirty="0"/>
              <a:t> </a:t>
            </a:r>
            <a:r>
              <a:rPr lang="fr-FR" dirty="0" smtClean="0"/>
              <a:t>Présentation</a:t>
            </a:r>
            <a:endParaRPr lang="fr-FR" dirty="0"/>
          </a:p>
          <a:p>
            <a:pPr lvl="0">
              <a:buSzPct val="45000"/>
              <a:buFont typeface="StarSymbol"/>
              <a:buChar char="●"/>
            </a:pPr>
            <a:r>
              <a:rPr lang="fr-FR" dirty="0" smtClean="0"/>
              <a:t> Retour </a:t>
            </a:r>
            <a:r>
              <a:rPr lang="fr-FR" dirty="0"/>
              <a:t>d’expérience</a:t>
            </a:r>
          </a:p>
          <a:p>
            <a:pPr lvl="0">
              <a:buSzPct val="45000"/>
              <a:buFont typeface="StarSymbol"/>
              <a:buChar char="●"/>
            </a:pPr>
            <a:r>
              <a:rPr lang="fr-FR" dirty="0" smtClean="0"/>
              <a:t> Perspectives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941" y="3331675"/>
            <a:ext cx="5010684" cy="422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IGBMC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443118"/>
            <a:ext cx="9071640" cy="5564263"/>
          </a:xfrm>
        </p:spPr>
        <p:txBody>
          <a:bodyPr/>
          <a:lstStyle/>
          <a:p>
            <a:pPr lvl="0">
              <a:buSzPct val="45000"/>
            </a:pPr>
            <a:r>
              <a:rPr lang="fr-FR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Présentation </a:t>
            </a: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l’Institut</a:t>
            </a:r>
          </a:p>
          <a:p>
            <a:pPr lvl="1" hangingPunct="0">
              <a:spcBef>
                <a:spcPts val="1417"/>
              </a:spcBef>
              <a:buSzPct val="75000"/>
              <a:buFont typeface="StarSymbol"/>
              <a:buChar char="–"/>
            </a:pPr>
            <a:r>
              <a:rPr lang="fr-FR" sz="1800" dirty="0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Institut de recherche publique en biologie</a:t>
            </a:r>
          </a:p>
          <a:p>
            <a:pPr lvl="1" hangingPunct="0">
              <a:spcBef>
                <a:spcPts val="1417"/>
              </a:spcBef>
              <a:buSzPct val="75000"/>
              <a:buFont typeface="StarSymbol"/>
              <a:buChar char="–"/>
            </a:pPr>
            <a:r>
              <a:rPr lang="fr-FR" sz="1800" dirty="0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Unité Mixte de Recherche : CNRS, INSERM et Université de Strasbourg</a:t>
            </a:r>
            <a:endParaRPr lang="fr-FR" sz="1800" dirty="0">
              <a:highlight>
                <a:scrgbClr r="0" g="0" b="0">
                  <a:alpha val="0"/>
                </a:scrgbClr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buSzPct val="45000"/>
            </a:pP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Moyens (humains, techniques, dépendances</a:t>
            </a:r>
            <a:r>
              <a:rPr lang="fr-FR" sz="24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>
              <a:buSzPct val="45000"/>
            </a:pPr>
            <a:r>
              <a:rPr lang="fr-FR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- 55 </a:t>
            </a:r>
            <a:r>
              <a:rPr lang="fr-FR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équipes de </a:t>
            </a:r>
            <a:r>
              <a:rPr lang="fr-FR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recherche</a:t>
            </a:r>
          </a:p>
          <a:p>
            <a:pPr>
              <a:buSzPct val="45000"/>
            </a:pPr>
            <a:r>
              <a:rPr lang="fr-FR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- 13 </a:t>
            </a:r>
            <a:r>
              <a:rPr lang="fr-FR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services scientifiques et </a:t>
            </a:r>
            <a:r>
              <a:rPr lang="fr-FR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plateformes technologiques</a:t>
            </a:r>
            <a:endParaRPr lang="fr-FR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buSzPct val="45000"/>
            </a:pPr>
            <a:r>
              <a:rPr lang="fr-FR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- 24 000m2 de laboratoire</a:t>
            </a:r>
          </a:p>
          <a:p>
            <a:pPr lvl="0">
              <a:buSzPct val="45000"/>
            </a:pPr>
            <a:r>
              <a:rPr lang="fr-FR" sz="1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- 4 animaleries</a:t>
            </a:r>
            <a:endParaRPr lang="fr-FR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buSzPct val="45000"/>
            </a:pPr>
            <a:r>
              <a:rPr lang="fr-FR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chiffres</a:t>
            </a:r>
          </a:p>
          <a:p>
            <a:pPr lvl="1" hangingPunct="0">
              <a:spcBef>
                <a:spcPts val="1417"/>
              </a:spcBef>
              <a:buSzPct val="75000"/>
              <a:buFont typeface="StarSymbol"/>
              <a:buChar char="–"/>
            </a:pPr>
            <a:r>
              <a:rPr lang="fr-FR" sz="1800" dirty="0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500To de données vivantes</a:t>
            </a:r>
            <a:endParaRPr lang="fr-FR" sz="1800" dirty="0">
              <a:highlight>
                <a:scrgbClr r="0" g="0" b="0">
                  <a:alpha val="0"/>
                </a:scrgbClr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hangingPunct="0">
              <a:spcBef>
                <a:spcPts val="1417"/>
              </a:spcBef>
              <a:buSzPct val="75000"/>
              <a:buFont typeface="StarSymbol"/>
              <a:buChar char="–"/>
            </a:pPr>
            <a:r>
              <a:rPr lang="fr-FR" sz="1800" dirty="0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220 serveurs physiques et 420 </a:t>
            </a:r>
            <a:r>
              <a:rPr lang="fr-FR" sz="1800" dirty="0" err="1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VMs</a:t>
            </a:r>
            <a:endParaRPr lang="fr-FR" sz="1800" dirty="0" smtClean="0">
              <a:highlight>
                <a:scrgbClr r="0" g="0" b="0">
                  <a:alpha val="0"/>
                </a:scrgbClr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hangingPunct="0">
              <a:spcBef>
                <a:spcPts val="1417"/>
              </a:spcBef>
              <a:buSzPct val="75000"/>
              <a:buFont typeface="StarSymbol"/>
              <a:buChar char="–"/>
            </a:pPr>
            <a:r>
              <a:rPr lang="fr-FR" sz="1800" dirty="0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Clusters de calculs</a:t>
            </a:r>
            <a:endParaRPr lang="fr-FR" sz="1800" dirty="0">
              <a:highlight>
                <a:scrgbClr r="0" g="0" b="0">
                  <a:alpha val="0"/>
                </a:scrgbClr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716" y="4225249"/>
            <a:ext cx="5445251" cy="133211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883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48026" y="301320"/>
            <a:ext cx="5565875" cy="1262160"/>
          </a:xfrm>
        </p:spPr>
        <p:txBody>
          <a:bodyPr/>
          <a:lstStyle/>
          <a:p>
            <a:pPr lvl="0"/>
            <a:r>
              <a:rPr lang="fr-FR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Besoins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64658" y="2013134"/>
            <a:ext cx="9071640" cy="4384440"/>
          </a:xfrm>
        </p:spPr>
        <p:txBody>
          <a:bodyPr/>
          <a:lstStyle/>
          <a:p>
            <a:pPr lvl="0">
              <a:buSzPct val="45000"/>
            </a:pP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situation à </a:t>
            </a:r>
            <a:r>
              <a:rPr lang="fr-FR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l’époque</a:t>
            </a:r>
          </a:p>
          <a:p>
            <a:pPr lvl="1">
              <a:buSzPct val="45000"/>
              <a:buFont typeface="StarSymbol"/>
              <a:buChar char="●"/>
            </a:pPr>
            <a:r>
              <a:rPr lang="fr-CH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Utilisation de Time Navigator</a:t>
            </a:r>
          </a:p>
          <a:p>
            <a:pPr lvl="1">
              <a:buSzPct val="45000"/>
              <a:buFont typeface="StarSymbol"/>
              <a:buChar char="●"/>
            </a:pPr>
            <a:r>
              <a:rPr lang="fr-CH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Solution instable et non satisfaisante</a:t>
            </a:r>
            <a:endParaRPr lang="fr-F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buSzPct val="45000"/>
            </a:pP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Nos objectifs</a:t>
            </a:r>
          </a:p>
          <a:p>
            <a:pPr lvl="1">
              <a:buSzPct val="45000"/>
              <a:buFont typeface="StarSymbol"/>
              <a:buChar char="●"/>
            </a:pP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sauvegarde de l’ensemble des espaces de stockages </a:t>
            </a:r>
          </a:p>
          <a:p>
            <a:pPr lvl="1">
              <a:buSzPct val="45000"/>
              <a:buFont typeface="StarSymbol"/>
              <a:buChar char="●"/>
            </a:pPr>
            <a:r>
              <a:rPr lang="fr-F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</a:t>
            </a: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auvegarde du parc de machines virtuelles</a:t>
            </a:r>
          </a:p>
          <a:p>
            <a:pPr marL="457200" lvl="1" indent="0">
              <a:buSzPct val="45000"/>
              <a:buNone/>
            </a:pPr>
            <a:endParaRPr lang="fr-FR" sz="28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buSzPct val="45000"/>
              <a:buNone/>
            </a:pPr>
            <a:r>
              <a:rPr lang="fr-FR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Nos attentes</a:t>
            </a:r>
          </a:p>
          <a:p>
            <a:pPr lvl="1">
              <a:buSzPct val="45000"/>
              <a:buFont typeface="StarSymbol"/>
              <a:buChar char="●"/>
            </a:pP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de NDMP</a:t>
            </a:r>
          </a:p>
          <a:p>
            <a:pPr lvl="1">
              <a:buSzPct val="45000"/>
              <a:buFont typeface="StarSymbol"/>
              <a:buChar char="●"/>
            </a:pP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de VMWare</a:t>
            </a:r>
          </a:p>
          <a:p>
            <a:pPr lvl="1">
              <a:buSzPct val="45000"/>
              <a:buFont typeface="StarSymbol"/>
              <a:buChar char="●"/>
            </a:pP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Sauvegarde sur bandes et sur disques</a:t>
            </a:r>
          </a:p>
          <a:p>
            <a:pPr lvl="1">
              <a:buSzPct val="45000"/>
              <a:buFont typeface="StarSymbol"/>
              <a:buChar char="●"/>
            </a:pP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Solution stable et pérenne</a:t>
            </a:r>
          </a:p>
          <a:p>
            <a:pPr lvl="1">
              <a:buSzPct val="45000"/>
              <a:buFont typeface="StarSymbol"/>
              <a:buChar char="●"/>
            </a:pP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Windows et Linux</a:t>
            </a:r>
            <a:endParaRPr lang="fr-F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84" y="313502"/>
            <a:ext cx="4428441" cy="259554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2225" y="301320"/>
            <a:ext cx="9071640" cy="1262160"/>
          </a:xfrm>
        </p:spPr>
        <p:txBody>
          <a:bodyPr/>
          <a:lstStyle/>
          <a:p>
            <a:pPr lvl="0"/>
            <a:r>
              <a:rPr 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Premiers contacts avec </a:t>
            </a:r>
            <a:r>
              <a:rPr 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Bacula</a:t>
            </a:r>
            <a:endParaRPr lang="fr-F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31706" y="1434017"/>
            <a:ext cx="9071640" cy="4384440"/>
          </a:xfrm>
        </p:spPr>
        <p:txBody>
          <a:bodyPr/>
          <a:lstStyle/>
          <a:p>
            <a:pPr lvl="0">
              <a:buSzPct val="45000"/>
            </a:pPr>
            <a:r>
              <a:rPr lang="fr-FR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2012</a:t>
            </a:r>
          </a:p>
          <a:p>
            <a:pPr lvl="1">
              <a:buSzPct val="45000"/>
              <a:buFontTx/>
              <a:buChar char="-"/>
            </a:pP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Veille technologique en vue de remplacer Time Navigator</a:t>
            </a:r>
          </a:p>
          <a:p>
            <a:pPr lvl="1">
              <a:buSzPct val="45000"/>
              <a:buFontTx/>
              <a:buChar char="-"/>
            </a:pP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Évaluation </a:t>
            </a:r>
            <a:r>
              <a:rPr lang="fr-F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complète de la version </a:t>
            </a:r>
            <a:r>
              <a:rPr lang="fr-FR" sz="2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OpenSource</a:t>
            </a: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fr-FR" sz="2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Bacula</a:t>
            </a:r>
            <a:endParaRPr lang="fr-F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SzPct val="45000"/>
              <a:buFontTx/>
              <a:buChar char="-"/>
            </a:pP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(intégrée </a:t>
            </a:r>
            <a:r>
              <a:rPr lang="fr-F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 défaut dans de </a:t>
            </a: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nombreuses </a:t>
            </a:r>
            <a:r>
              <a:rPr lang="fr-F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distributions Linux</a:t>
            </a: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pPr lvl="1">
              <a:buSzPct val="45000"/>
              <a:buFontTx/>
              <a:buChar char="-"/>
            </a:pP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Echange avec l’équipe d’OVH déjà utilisateur de la solution</a:t>
            </a:r>
          </a:p>
          <a:p>
            <a:pPr lvl="0">
              <a:buSzPct val="45000"/>
            </a:pPr>
            <a:r>
              <a:rPr lang="fr-FR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Vers </a:t>
            </a:r>
            <a:r>
              <a:rPr lang="fr-FR" sz="28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Bacula</a:t>
            </a:r>
            <a:r>
              <a:rPr lang="fr-FR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Enterprise Edition</a:t>
            </a:r>
          </a:p>
          <a:p>
            <a:pPr lvl="1">
              <a:lnSpc>
                <a:spcPct val="100000"/>
              </a:lnSpc>
              <a:buSzPct val="45000"/>
              <a:buFontTx/>
              <a:buChar char="-"/>
            </a:pP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Solution partiellement </a:t>
            </a:r>
            <a:r>
              <a:rPr lang="fr-FR" sz="2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OpenSource</a:t>
            </a:r>
            <a:endParaRPr lang="fr-FR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00000"/>
              </a:lnSpc>
              <a:buSzPct val="45000"/>
              <a:buFontTx/>
              <a:buChar char="-"/>
            </a:pP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de NDMP et VMWare</a:t>
            </a:r>
          </a:p>
          <a:p>
            <a:pPr lvl="0">
              <a:buSzPct val="45000"/>
            </a:pPr>
            <a:r>
              <a:rPr lang="fr-FR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raisons de notre choix</a:t>
            </a:r>
          </a:p>
          <a:p>
            <a:pPr lvl="1">
              <a:lnSpc>
                <a:spcPct val="100000"/>
              </a:lnSpc>
              <a:buSzPct val="45000"/>
              <a:buFontTx/>
              <a:buChar char="-"/>
            </a:pP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Architecture simple</a:t>
            </a:r>
          </a:p>
          <a:p>
            <a:pPr lvl="1">
              <a:lnSpc>
                <a:spcPct val="100000"/>
              </a:lnSpc>
              <a:buSzPct val="45000"/>
              <a:buFontTx/>
              <a:buChar char="-"/>
            </a:pP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 multi OS : Windows, Linux</a:t>
            </a:r>
          </a:p>
          <a:p>
            <a:pPr lvl="1">
              <a:lnSpc>
                <a:spcPct val="100000"/>
              </a:lnSpc>
              <a:buSzPct val="45000"/>
              <a:buFontTx/>
              <a:buChar char="-"/>
            </a:pP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Accompagnement professionnel de la société </a:t>
            </a:r>
            <a:r>
              <a:rPr lang="fr-FR" sz="2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Bacula</a:t>
            </a: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0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Systems</a:t>
            </a:r>
            <a:endParaRPr lang="fr-FR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00000"/>
              </a:lnSpc>
              <a:buSzPct val="45000"/>
              <a:buFont typeface="StarSymbol"/>
              <a:buChar char="●"/>
            </a:pPr>
            <a:r>
              <a:rPr lang="fr-F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Format de configuration facile à appréhender</a:t>
            </a:r>
          </a:p>
          <a:p>
            <a:pPr lvl="1">
              <a:lnSpc>
                <a:spcPct val="100000"/>
              </a:lnSpc>
              <a:buSzPct val="45000"/>
              <a:buFont typeface="StarSymbol"/>
              <a:buChar char="●"/>
            </a:pPr>
            <a:r>
              <a:rPr lang="fr-F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Possibilité de « </a:t>
            </a:r>
            <a:r>
              <a:rPr lang="fr-FR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scripter</a:t>
            </a:r>
            <a:r>
              <a:rPr lang="fr-F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» la </a:t>
            </a: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configuration</a:t>
            </a:r>
            <a:endParaRPr lang="fr-FR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lnSpc>
                <a:spcPct val="100000"/>
              </a:lnSpc>
              <a:buSzPct val="45000"/>
              <a:buFontTx/>
              <a:buChar char="-"/>
            </a:pPr>
            <a:endParaRPr lang="fr-FR" sz="20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919" y="3604287"/>
            <a:ext cx="2489695" cy="145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19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Implémentation et présentation</a:t>
            </a:r>
            <a:endParaRPr lang="fr-F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3999" y="1872756"/>
            <a:ext cx="9309957" cy="3607765"/>
          </a:xfrm>
        </p:spPr>
        <p:txBody>
          <a:bodyPr/>
          <a:lstStyle/>
          <a:p>
            <a:pPr lvl="0" algn="l">
              <a:buSzPct val="45000"/>
            </a:pPr>
            <a:r>
              <a:rPr lang="fr-FR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Services </a:t>
            </a: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fr-FR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Bacula</a:t>
            </a:r>
            <a:r>
              <a:rPr lang="fr-FR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FR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Systems</a:t>
            </a:r>
            <a:endParaRPr lang="fr-FR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hangingPunct="0">
              <a:spcBef>
                <a:spcPts val="1417"/>
              </a:spcBef>
              <a:buSzPct val="75000"/>
              <a:buFont typeface="StarSymbol"/>
              <a:buChar char="–"/>
            </a:pPr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Accompagnement à l’installation</a:t>
            </a:r>
          </a:p>
          <a:p>
            <a:pPr lvl="1" hangingPunct="0">
              <a:spcBef>
                <a:spcPts val="1417"/>
              </a:spcBef>
              <a:buSzPct val="75000"/>
              <a:buFont typeface="StarSymbol"/>
              <a:buChar char="–"/>
            </a:pPr>
            <a:r>
              <a:rPr lang="fr-CH" sz="2000" kern="1000" spc="-100" dirty="0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Bacula </a:t>
            </a:r>
            <a:r>
              <a:rPr lang="fr-CH" sz="2000" kern="1000" spc="-100" dirty="0" err="1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Systems</a:t>
            </a:r>
            <a:r>
              <a:rPr lang="fr-CH" sz="2000" kern="1000" spc="-1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produit rapidement un binaire nécessaire à la prise en compte d'un ancien serveur Solaris qui ne pouvait pas être mis à jour </a:t>
            </a:r>
            <a:endParaRPr lang="fr-CH" sz="2000" kern="1000" spc="-100" dirty="0" smtClean="0">
              <a:highlight>
                <a:scrgbClr r="0" g="0" b="0">
                  <a:alpha val="0"/>
                </a:scrgbClr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hangingPunct="0">
              <a:spcBef>
                <a:spcPts val="1417"/>
              </a:spcBef>
              <a:buSzPct val="75000"/>
              <a:buFont typeface="StarSymbol"/>
              <a:buChar char="–"/>
            </a:pPr>
            <a:r>
              <a:rPr lang="fr-FR" sz="2000" dirty="0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Transfert </a:t>
            </a:r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fr-FR" sz="2000" dirty="0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compétences</a:t>
            </a:r>
          </a:p>
          <a:p>
            <a:pPr>
              <a:buSzPct val="75000"/>
            </a:pPr>
            <a:r>
              <a:rPr lang="fr-FR" sz="28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</a:t>
            </a:r>
            <a:endParaRPr lang="fr-FR" sz="2800" dirty="0" smtClean="0">
              <a:highlight>
                <a:scrgbClr r="0" g="0" b="0">
                  <a:alpha val="0"/>
                </a:scrgbClr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 hangingPunct="0">
              <a:spcBef>
                <a:spcPts val="1417"/>
              </a:spcBef>
              <a:buSzPct val="75000"/>
              <a:buFont typeface="StarSymbol"/>
              <a:buChar char="–"/>
            </a:pP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Compétent</a:t>
            </a:r>
            <a:r>
              <a:rPr lang="fr-F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réactif et </a:t>
            </a: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pédagogique</a:t>
            </a:r>
          </a:p>
          <a:p>
            <a:pPr lvl="1" hangingPunct="0">
              <a:spcBef>
                <a:spcPts val="1417"/>
              </a:spcBef>
              <a:buSzPct val="75000"/>
              <a:buFont typeface="StarSymbol"/>
              <a:buChar char="–"/>
            </a:pP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Réponses </a:t>
            </a:r>
            <a:r>
              <a:rPr lang="fr-F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précises et adapté </a:t>
            </a: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aux problèmes rencontrés</a:t>
            </a:r>
          </a:p>
          <a:p>
            <a:pPr lvl="1" hangingPunct="0">
              <a:spcBef>
                <a:spcPts val="1417"/>
              </a:spcBef>
              <a:buSzPct val="75000"/>
              <a:buFont typeface="StarSymbol"/>
              <a:buChar char="–"/>
            </a:pPr>
            <a:r>
              <a:rPr lang="fr-FR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L’outil </a:t>
            </a:r>
            <a:r>
              <a:rPr lang="fr-FR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bsysreport</a:t>
            </a:r>
            <a:r>
              <a:rPr lang="fr-FR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permet de facilement transmettre l’état de la solution</a:t>
            </a:r>
          </a:p>
          <a:p>
            <a:pPr lvl="1" hangingPunct="0">
              <a:spcBef>
                <a:spcPts val="1417"/>
              </a:spcBef>
              <a:buSzPct val="75000"/>
              <a:buFont typeface="StarSymbol"/>
              <a:buChar char="–"/>
            </a:pPr>
            <a:endParaRPr lang="fr-FR" sz="2000" dirty="0">
              <a:highlight>
                <a:scrgbClr r="0" g="0" b="0">
                  <a:alpha val="0"/>
                </a:scrgbClr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SzPct val="75000"/>
              <a:buFont typeface="StarSymbol"/>
              <a:buChar char="–"/>
            </a:pPr>
            <a:endParaRPr lang="fr-FR" sz="3600" dirty="0">
              <a:highlight>
                <a:scrgbClr r="0" g="0" b="0">
                  <a:alpha val="0"/>
                </a:scrgbClr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9126"/>
            <a:ext cx="10080625" cy="614534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706270" y="172279"/>
            <a:ext cx="69725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hangingPunct="0"/>
            <a:r>
              <a:rPr lang="fr-FR" sz="44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Présentation architecture Bacula</a:t>
            </a:r>
          </a:p>
        </p:txBody>
      </p:sp>
    </p:spTree>
    <p:extLst>
      <p:ext uri="{BB962C8B-B14F-4D97-AF65-F5344CB8AC3E}">
        <p14:creationId xmlns:p14="http://schemas.microsoft.com/office/powerpoint/2010/main" val="21455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833" y="1456660"/>
            <a:ext cx="9535239" cy="5427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hangingPunct="0">
              <a:lnSpc>
                <a:spcPct val="90000"/>
              </a:lnSpc>
              <a:spcBef>
                <a:spcPts val="1417"/>
              </a:spcBef>
              <a:buSzPct val="75000"/>
            </a:pPr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différents composants Bacula:</a:t>
            </a:r>
          </a:p>
          <a:p>
            <a:pPr lvl="1" hangingPunct="0">
              <a:lnSpc>
                <a:spcPct val="90000"/>
              </a:lnSpc>
              <a:spcBef>
                <a:spcPts val="1417"/>
              </a:spcBef>
              <a:buSzPct val="75000"/>
            </a:pPr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importants: </a:t>
            </a:r>
          </a:p>
          <a:p>
            <a:pPr marL="685800" lvl="1" indent="-228600" hangingPunct="0">
              <a:lnSpc>
                <a:spcPct val="90000"/>
              </a:lnSpc>
              <a:spcBef>
                <a:spcPts val="1417"/>
              </a:spcBef>
              <a:buSzPct val="75000"/>
              <a:buFont typeface="StarSymbol"/>
              <a:buChar char="–"/>
            </a:pPr>
            <a:r>
              <a:rPr lang="fr-FR" sz="24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 director </a:t>
            </a:r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 orchestre les backup et possède sa propre bdd</a:t>
            </a:r>
          </a:p>
          <a:p>
            <a:pPr marL="685800" lvl="1" indent="-228600" hangingPunct="0">
              <a:lnSpc>
                <a:spcPct val="90000"/>
              </a:lnSpc>
              <a:spcBef>
                <a:spcPts val="1417"/>
              </a:spcBef>
              <a:buSzPct val="75000"/>
              <a:buFont typeface="StarSymbol"/>
              <a:buChar char="–"/>
            </a:pPr>
            <a:r>
              <a:rPr lang="fr-FR" sz="2400" dirty="0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 </a:t>
            </a:r>
            <a:r>
              <a:rPr lang="fr-FR" sz="24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storage </a:t>
            </a:r>
            <a:r>
              <a:rPr lang="fr-FR" sz="2400" dirty="0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daemons </a:t>
            </a:r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 gèrent le stockage des backups. Ce sont ces daemons </a:t>
            </a:r>
            <a:r>
              <a:rPr lang="fr-FR" sz="2000" dirty="0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fr-FR" sz="2000" dirty="0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2000" dirty="0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 </a:t>
            </a:r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pilotent le </a:t>
            </a:r>
            <a:r>
              <a:rPr lang="fr-FR" sz="2000" dirty="0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robot </a:t>
            </a:r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 </a:t>
            </a:r>
            <a:r>
              <a:rPr lang="fr-FR" sz="2000" dirty="0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donnent </a:t>
            </a:r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l’accès aux bandes ou aux disques.</a:t>
            </a:r>
          </a:p>
          <a:p>
            <a:pPr marL="685800" lvl="1" indent="-228600" hangingPunct="0">
              <a:lnSpc>
                <a:spcPct val="90000"/>
              </a:lnSpc>
              <a:spcBef>
                <a:spcPts val="1417"/>
              </a:spcBef>
              <a:buSzPct val="75000"/>
              <a:buFont typeface="StarSymbol"/>
              <a:buChar char="–"/>
            </a:pPr>
            <a:r>
              <a:rPr lang="fr-FR" sz="24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File </a:t>
            </a:r>
            <a:r>
              <a:rPr lang="fr-FR" sz="2400" dirty="0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daemon </a:t>
            </a:r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 correspond au client et qui lui donne accès aux données à sauvegarder</a:t>
            </a:r>
          </a:p>
          <a:p>
            <a:pPr marL="685800" lvl="1" indent="-228600" hangingPunct="0">
              <a:lnSpc>
                <a:spcPct val="90000"/>
              </a:lnSpc>
              <a:spcBef>
                <a:spcPts val="1417"/>
              </a:spcBef>
              <a:buSzPct val="75000"/>
              <a:buFont typeface="StarSymbol"/>
              <a:buChar char="–"/>
            </a:pPr>
            <a:endParaRPr lang="fr-FR" sz="2000" dirty="0" smtClean="0">
              <a:highlight>
                <a:scrgbClr r="0" g="0" b="0">
                  <a:alpha val="0"/>
                </a:scrgbClr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lvl="1" indent="-228600" hangingPunct="0">
              <a:lnSpc>
                <a:spcPct val="90000"/>
              </a:lnSpc>
              <a:spcBef>
                <a:spcPts val="1417"/>
              </a:spcBef>
              <a:buSzPct val="75000"/>
              <a:buFont typeface="StarSymbol"/>
              <a:buChar char="–"/>
            </a:pPr>
            <a:r>
              <a:rPr lang="fr-FR" sz="2000" dirty="0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Catalogue de sauvegarde géré sur une Bdd</a:t>
            </a:r>
            <a:endParaRPr lang="fr-FR" sz="2000" dirty="0">
              <a:highlight>
                <a:scrgbClr r="0" g="0" b="0">
                  <a:alpha val="0"/>
                </a:scrgbClr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85800" lvl="1" indent="-228600" hangingPunct="0">
              <a:lnSpc>
                <a:spcPct val="90000"/>
              </a:lnSpc>
              <a:spcBef>
                <a:spcPts val="1417"/>
              </a:spcBef>
              <a:buSzPct val="75000"/>
              <a:buFont typeface="StarSymbol"/>
              <a:buChar char="–"/>
            </a:pPr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 composant optionnel: </a:t>
            </a:r>
            <a:r>
              <a:rPr lang="fr-FR" sz="2000" dirty="0" err="1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bweb</a:t>
            </a:r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daemon: qui permet d’accéder à la </a:t>
            </a:r>
            <a:r>
              <a:rPr lang="fr-FR" sz="2000" dirty="0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Bdd </a:t>
            </a:r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 backups.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Bacula utilise </a:t>
            </a:r>
            <a:r>
              <a:rPr lang="fr-FR" sz="2000" dirty="0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différents </a:t>
            </a:r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plugins en fonction des technologies que l’on souhaite sauvegarder:</a:t>
            </a:r>
          </a:p>
          <a:p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NDMP pour piloter le robot de sauvegarde. Ainsi que le plugin </a:t>
            </a:r>
            <a:r>
              <a:rPr lang="fr-FR" sz="2000" dirty="0" smtClean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VMware </a:t>
            </a:r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(uniquement disponible sous </a:t>
            </a:r>
            <a:b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licence </a:t>
            </a:r>
            <a:r>
              <a:rPr lang="fr-FR" sz="2000" dirty="0" err="1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red-hat</a:t>
            </a:r>
            <a:r>
              <a:rPr lang="fr-FR" sz="2000" dirty="0">
                <a:highlight>
                  <a:scrgbClr r="0" g="0" b="0">
                    <a:alpha val="0"/>
                  </a:scrgbClr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310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Bacula</a:t>
            </a:r>
            <a:r>
              <a:rPr lang="fr-FR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Entreprise à l’IGBMC</a:t>
            </a:r>
            <a:endParaRPr lang="fr-FR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4" y="1889323"/>
            <a:ext cx="10080625" cy="567035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372" y="4769967"/>
            <a:ext cx="2495173" cy="203668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2943920"/>
            <a:ext cx="2508763" cy="107302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20634" y="2131836"/>
            <a:ext cx="1258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mtClean="0"/>
              <a:t>Dell R710</a:t>
            </a:r>
            <a:endParaRPr lang="fr-FR"/>
          </a:p>
        </p:txBody>
      </p:sp>
      <p:cxnSp>
        <p:nvCxnSpPr>
          <p:cNvPr id="13" name="Connecteur droit avec flèche 12"/>
          <p:cNvCxnSpPr>
            <a:endCxn id="10" idx="0"/>
          </p:cNvCxnSpPr>
          <p:nvPr/>
        </p:nvCxnSpPr>
        <p:spPr>
          <a:xfrm>
            <a:off x="1579418" y="2316502"/>
            <a:ext cx="838746" cy="62741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672545" y="4769967"/>
            <a:ext cx="1481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mtClean="0"/>
              <a:t>Dell MD3260</a:t>
            </a:r>
            <a:endParaRPr lang="fr-FR" dirty="0"/>
          </a:p>
        </p:txBody>
      </p:sp>
      <p:cxnSp>
        <p:nvCxnSpPr>
          <p:cNvPr id="15" name="Connecteur droit avec flèche 12"/>
          <p:cNvCxnSpPr>
            <a:stCxn id="14" idx="2"/>
            <a:endCxn id="9" idx="3"/>
          </p:cNvCxnSpPr>
          <p:nvPr/>
        </p:nvCxnSpPr>
        <p:spPr>
          <a:xfrm rot="5400000">
            <a:off x="3718377" y="5093468"/>
            <a:ext cx="649011" cy="74067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7928038" y="1912690"/>
            <a:ext cx="1481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HPC MSL6480</a:t>
            </a:r>
            <a:endParaRPr lang="fr-FR" dirty="0"/>
          </a:p>
        </p:txBody>
      </p:sp>
      <p:cxnSp>
        <p:nvCxnSpPr>
          <p:cNvPr id="23" name="Connecteur droit avec flèche 12"/>
          <p:cNvCxnSpPr>
            <a:stCxn id="22" idx="2"/>
          </p:cNvCxnSpPr>
          <p:nvPr/>
        </p:nvCxnSpPr>
        <p:spPr>
          <a:xfrm rot="5400000">
            <a:off x="7956630" y="2253431"/>
            <a:ext cx="683491" cy="74067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7928038" y="5279138"/>
            <a:ext cx="1481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300To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2232279" y="6437320"/>
            <a:ext cx="1481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390To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747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4940</TotalTime>
  <Words>562</Words>
  <Application>Microsoft Office PowerPoint</Application>
  <PresentationFormat>Personnalisé</PresentationFormat>
  <Paragraphs>148</Paragraphs>
  <Slides>16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5" baseType="lpstr">
      <vt:lpstr>Arial</vt:lpstr>
      <vt:lpstr>Calibri</vt:lpstr>
      <vt:lpstr>DejaVu Sans</vt:lpstr>
      <vt:lpstr>FreeSans</vt:lpstr>
      <vt:lpstr>Liberation Sans</vt:lpstr>
      <vt:lpstr>Liberation Serif</vt:lpstr>
      <vt:lpstr>Open Sans</vt:lpstr>
      <vt:lpstr>StarSymbol</vt:lpstr>
      <vt:lpstr>Standard</vt:lpstr>
      <vt:lpstr>Présentation PowerPoint</vt:lpstr>
      <vt:lpstr>Plan</vt:lpstr>
      <vt:lpstr>IGBMC</vt:lpstr>
      <vt:lpstr>Besoins</vt:lpstr>
      <vt:lpstr>Premiers contacts avec Bacula</vt:lpstr>
      <vt:lpstr>Implémentation et présentation</vt:lpstr>
      <vt:lpstr>Présentation PowerPoint</vt:lpstr>
      <vt:lpstr>Présentation PowerPoint</vt:lpstr>
      <vt:lpstr>Bacula Entreprise à l’IGBMC</vt:lpstr>
      <vt:lpstr>Présentation PowerPoint</vt:lpstr>
      <vt:lpstr>Présentation PowerPoint</vt:lpstr>
      <vt:lpstr>Présentation PowerPoint</vt:lpstr>
      <vt:lpstr>Présentation PowerPoint</vt:lpstr>
      <vt:lpstr>Situation actuelle</vt:lpstr>
      <vt:lpstr>Perspectives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Philippe Chauvat</dc:creator>
  <cp:lastModifiedBy>Oualim CHABBI</cp:lastModifiedBy>
  <cp:revision>87</cp:revision>
  <dcterms:created xsi:type="dcterms:W3CDTF">2017-11-03T14:20:50Z</dcterms:created>
  <dcterms:modified xsi:type="dcterms:W3CDTF">2019-04-26T14:49:43Z</dcterms:modified>
</cp:coreProperties>
</file>