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1" d="100"/>
          <a:sy n="41" d="100"/>
        </p:scale>
        <p:origin x="5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0AA1CE-5317-4105-94BF-58030085C7D7}" type="datetimeFigureOut">
              <a:rPr lang="fr-FR" smtClean="0"/>
              <a:t>08/04/2021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7AF65A-D9EB-4478-BFA4-D470E90BD7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1001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anose="02020603050405020304" pitchFamily="18" charset="0"/>
            </a:endParaRPr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6D795E-7F6A-4962-8752-64D39AA68C08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6179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anose="02020603050405020304" pitchFamily="18" charset="0"/>
            </a:endParaRPr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6D795E-7F6A-4962-8752-64D39AA68C08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1151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anose="02020603050405020304" pitchFamily="18" charset="0"/>
            </a:endParaRPr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6D795E-7F6A-4962-8752-64D39AA68C08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1969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latin typeface="Times New Roman" panose="02020603050405020304" pitchFamily="18" charset="0"/>
            </a:endParaRPr>
          </a:p>
        </p:txBody>
      </p:sp>
      <p:sp>
        <p:nvSpPr>
          <p:cNvPr id="2048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6D795E-7F6A-4962-8752-64D39AA68C08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842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17" name="Ellipse 16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18" name="Ellipse 17"/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19" name="Ellipse 18"/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20" name="Ellipse 19"/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22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575F6D"/>
              </a:solidFill>
            </a:endParaRPr>
          </a:p>
        </p:txBody>
      </p:sp>
      <p:sp>
        <p:nvSpPr>
          <p:cNvPr id="23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rgbClr val="575F6D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Alain Sartout IRMA / Séminaire X/Stra supervision métrologie</a:t>
            </a:r>
            <a:endParaRPr lang="fr-FR" altLang="fr-FR">
              <a:solidFill>
                <a:srgbClr val="575F6D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  <p:sp>
        <p:nvSpPr>
          <p:cNvPr id="24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5427F1D-FE14-4064-A396-EF43969DEA6D}" type="slidenum">
              <a:rPr lang="fr-FR" altLang="fr-FR" smtClean="0">
                <a:latin typeface="Tahoma" panose="020B0604030504040204" pitchFamily="34" charset="0"/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altLang="fr-FR"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91791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575F6D"/>
              </a:solidFill>
            </a:endParaRPr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rgbClr val="575F6D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Alain Sartout IRMA / Séminaire X/Stra supervision métrologie</a:t>
            </a:r>
            <a:endParaRPr lang="fr-FR" altLang="fr-FR">
              <a:solidFill>
                <a:srgbClr val="575F6D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39E4BAF-629C-4586-AC98-7FC112BC5C82}" type="slidenum">
              <a:rPr lang="fr-FR" altLang="fr-FR" smtClean="0">
                <a:latin typeface="Tahoma" panose="020B0604030504040204" pitchFamily="34" charset="0"/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altLang="fr-FR"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5732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575F6D"/>
              </a:solidFill>
            </a:endParaRPr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rgbClr val="575F6D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Alain Sartout IRMA / Séminaire X/Stra supervision métrologie</a:t>
            </a:r>
            <a:endParaRPr lang="fr-FR" altLang="fr-FR">
              <a:solidFill>
                <a:srgbClr val="575F6D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547740A-B0AC-4A26-B21A-5BCCBC4838B8}" type="slidenum">
              <a:rPr lang="fr-FR" altLang="fr-FR" smtClean="0">
                <a:latin typeface="Tahoma" panose="020B0604030504040204" pitchFamily="34" charset="0"/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altLang="fr-FR"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587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2"/>
          <p:cNvSpPr txBox="1">
            <a:spLocks/>
          </p:cNvSpPr>
          <p:nvPr userDrawn="1"/>
        </p:nvSpPr>
        <p:spPr>
          <a:xfrm rot="5400000">
            <a:off x="9916584" y="3777722"/>
            <a:ext cx="3200400" cy="486833"/>
          </a:xfrm>
          <a:prstGeom prst="rect">
            <a:avLst/>
          </a:prstGeom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000" b="0" i="0" u="none" strike="noStrike" kern="1200" cap="none" spc="0" normalizeH="0" baseline="0" noProof="0" smtClean="0">
                <a:ln>
                  <a:noFill/>
                </a:ln>
                <a:solidFill>
                  <a:srgbClr val="575F6D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t>X/Stra - Frédérique Ostré - Alain Sartout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575F6D"/>
              </a:solidFill>
            </a:endParaRPr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C25E105-38E6-4053-9686-5225D4136737}" type="slidenum">
              <a:rPr lang="fr-FR" altLang="fr-FR" smtClean="0">
                <a:latin typeface="Tahoma" panose="020B0604030504040204" pitchFamily="34" charset="0"/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altLang="fr-FR"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2410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14" name="Ellipse 13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15" name="Ellipse 14"/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16" name="Ellipse 15"/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17" name="Ellipse 16"/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18" name="Ellipse 17"/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0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39D"/>
              </a:solidFill>
            </a:endParaRPr>
          </a:p>
        </p:txBody>
      </p:sp>
      <p:sp>
        <p:nvSpPr>
          <p:cNvPr id="21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rgbClr val="FFF39D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Alain Sartout IRMA / Séminaire X/Stra supervision métrologie</a:t>
            </a:r>
            <a:endParaRPr lang="fr-FR" altLang="fr-FR">
              <a:solidFill>
                <a:srgbClr val="FFF39D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  <p:sp>
        <p:nvSpPr>
          <p:cNvPr id="22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832E7F4-7F7B-4204-8D62-775AB269123B}" type="slidenum">
              <a:rPr lang="fr-FR" altLang="fr-FR" smtClean="0">
                <a:latin typeface="Tahoma" panose="020B0604030504040204" pitchFamily="34" charset="0"/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altLang="fr-FR"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18597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575F6D"/>
              </a:solidFill>
            </a:endParaRPr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rgbClr val="575F6D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Alain Sartout IRMA / Séminaire X/Stra supervision métrologie</a:t>
            </a:r>
            <a:endParaRPr lang="fr-FR" altLang="fr-FR">
              <a:solidFill>
                <a:srgbClr val="575F6D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9B29F9A-6880-4979-B0F9-19BE525783BA}" type="slidenum">
              <a:rPr lang="fr-FR" altLang="fr-FR" smtClean="0">
                <a:latin typeface="Tahoma" panose="020B0604030504040204" pitchFamily="34" charset="0"/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altLang="fr-FR"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4382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7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575F6D"/>
              </a:solidFill>
            </a:endParaRPr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rgbClr val="575F6D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Alain Sartout IRMA / Séminaire X/Stra supervision métrologie</a:t>
            </a:r>
            <a:endParaRPr lang="fr-FR" altLang="fr-FR">
              <a:solidFill>
                <a:srgbClr val="575F6D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  <p:sp>
        <p:nvSpPr>
          <p:cNvPr id="9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D048787-173D-4746-9642-268E24ED98DC}" type="slidenum">
              <a:rPr lang="fr-FR" altLang="fr-FR" smtClean="0">
                <a:latin typeface="Tahoma" panose="020B0604030504040204" pitchFamily="34" charset="0"/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altLang="fr-FR"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5944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575F6D"/>
              </a:solidFill>
            </a:endParaRPr>
          </a:p>
        </p:txBody>
      </p:sp>
      <p:sp>
        <p:nvSpPr>
          <p:cNvPr id="4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rgbClr val="575F6D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Alain Sartout IRMA / Séminaire X/Stra supervision métrologie</a:t>
            </a:r>
            <a:endParaRPr lang="fr-FR" altLang="fr-FR">
              <a:solidFill>
                <a:srgbClr val="575F6D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  <p:sp>
        <p:nvSpPr>
          <p:cNvPr id="5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82741B-CB84-408F-A0C3-E889986C8EA8}" type="slidenum">
              <a:rPr lang="fr-FR" altLang="fr-FR" smtClean="0">
                <a:latin typeface="Tahoma" panose="020B0604030504040204" pitchFamily="34" charset="0"/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altLang="fr-FR"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2003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575F6D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rgbClr val="575F6D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Alain Sartout IRMA / Séminaire X/Stra supervision métrologie</a:t>
            </a:r>
            <a:endParaRPr lang="fr-FR" altLang="fr-FR">
              <a:solidFill>
                <a:srgbClr val="575F6D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  <p:sp>
        <p:nvSpPr>
          <p:cNvPr id="4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7D8F9B5-8CC5-4755-9918-6A64ADA797B8}" type="slidenum">
              <a:rPr lang="fr-FR" altLang="fr-FR" smtClean="0">
                <a:latin typeface="Tahoma" panose="020B0604030504040204" pitchFamily="34" charset="0"/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altLang="fr-FR"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5010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necteur droit 4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" name="Connecteur droit 5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7" name="Connecteur droit 18"/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8" name="Connecteur droit 1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10" name="Connecteur droit 23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2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575F6D"/>
              </a:solidFill>
            </a:endParaRPr>
          </a:p>
        </p:txBody>
      </p:sp>
      <p:sp>
        <p:nvSpPr>
          <p:cNvPr id="13" name="Espace réservé du numéro de diapositive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81CA0E1-146B-43F0-90AA-C87DE0E70D1B}" type="slidenum">
              <a:rPr lang="fr-FR" altLang="fr-FR" smtClean="0">
                <a:latin typeface="Tahoma" panose="020B0604030504040204" pitchFamily="34" charset="0"/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altLang="fr-FR"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  <p:sp>
        <p:nvSpPr>
          <p:cNvPr id="14" name="Espace réservé du pied de page 2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rgbClr val="575F6D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Alain Sartout IRMA / Séminaire X/Stra supervision métrologie</a:t>
            </a:r>
            <a:endParaRPr lang="fr-FR" altLang="fr-FR">
              <a:solidFill>
                <a:srgbClr val="575F6D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1718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necteur droit 4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Connecteur droit 1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Connecteur droit 2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1" name="Connecteur droit 24"/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2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575F6D"/>
              </a:solidFill>
            </a:endParaRPr>
          </a:p>
        </p:txBody>
      </p:sp>
      <p:sp>
        <p:nvSpPr>
          <p:cNvPr id="13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7A156A7-B2ED-4669-A678-0968DB837277}" type="slidenum">
              <a:rPr lang="fr-FR" altLang="fr-FR" smtClean="0">
                <a:latin typeface="Tahoma" panose="020B0604030504040204" pitchFamily="34" charset="0"/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altLang="fr-FR"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  <p:sp>
        <p:nvSpPr>
          <p:cNvPr id="14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rgbClr val="575F6D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Alain Sartout IRMA / Séminaire X/Stra supervision métrologie</a:t>
            </a:r>
            <a:endParaRPr lang="fr-FR" altLang="fr-FR">
              <a:solidFill>
                <a:srgbClr val="575F6D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732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/>
              <a:t>Cliquez et modifiez le titre</a:t>
            </a:r>
            <a:endParaRPr lang="en-US"/>
          </a:p>
        </p:txBody>
      </p:sp>
      <p:sp>
        <p:nvSpPr>
          <p:cNvPr id="1028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  <a:endParaRPr lang="en-US" altLang="fr-FR" smtClean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575F6D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altLang="fr-FR" smtClean="0">
                <a:solidFill>
                  <a:srgbClr val="575F6D"/>
                </a:solidFill>
                <a:latin typeface="Tahoma" panose="020B0604030504040204" pitchFamily="34" charset="0"/>
                <a:ea typeface="MS PGothic" panose="020B0600070205080204" pitchFamily="34" charset="-128"/>
              </a:rPr>
              <a:t>X/Stra - Frédérique Ostré - Alain Sartout </a:t>
            </a:r>
            <a:endParaRPr lang="fr-FR" altLang="fr-FR">
              <a:solidFill>
                <a:srgbClr val="575F6D"/>
              </a:solidFill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032" name="Connecteur droit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1034" name="Connecteur droit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/>
              <a:ea typeface="ＭＳ Ｐゴシック" charset="0"/>
              <a:cs typeface="ＭＳ Ｐゴシック" charset="0"/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9D684F5-D493-42EA-970D-2FD07D82E72F}" type="slidenum">
              <a:rPr lang="fr-FR" altLang="fr-FR" smtClean="0">
                <a:latin typeface="Tahoma" panose="020B0604030504040204" pitchFamily="34" charset="0"/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altLang="fr-FR">
              <a:latin typeface="Tahoma" panose="020B0604030504040204" pitchFamily="34" charset="0"/>
              <a:ea typeface="MS PGothic" panose="020B0600070205080204" pitchFamily="34" charset="-128"/>
            </a:endParaRPr>
          </a:p>
        </p:txBody>
      </p:sp>
      <p:cxnSp>
        <p:nvCxnSpPr>
          <p:cNvPr id="17" name="Connecteur droit 16"/>
          <p:cNvCxnSpPr>
            <a:cxnSpLocks noChangeShapeType="1"/>
          </p:cNvCxnSpPr>
          <p:nvPr userDrawn="1"/>
        </p:nvCxnSpPr>
        <p:spPr bwMode="auto">
          <a:xfrm>
            <a:off x="609600" y="1066800"/>
            <a:ext cx="9956800" cy="1588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50800" dist="25000" dir="5400000" rotWithShape="0">
              <a:srgbClr val="808080">
                <a:alpha val="39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791680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MS PGothic" pitchFamily="34" charset="-128"/>
          <a:cs typeface="MS P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MS PGothic" pitchFamily="34" charset="-128"/>
          <a:cs typeface="MS P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MS PGothic" pitchFamily="34" charset="-128"/>
          <a:cs typeface="MS P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MS PGothic" pitchFamily="34" charset="-128"/>
          <a:cs typeface="MS PGothic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charset="0"/>
          <a:ea typeface="ＭＳ Ｐゴシック" charset="-128"/>
          <a:cs typeface="ＭＳ Ｐゴシック" charset="-128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mathrice.fr/event/210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 bwMode="auto">
          <a:xfrm>
            <a:off x="1636713" y="589635"/>
            <a:ext cx="7467600" cy="1078523"/>
          </a:xfrm>
        </p:spPr>
        <p:txBody>
          <a:bodyPr>
            <a:normAutofit fontScale="90000"/>
          </a:bodyPr>
          <a:lstStyle/>
          <a:p>
            <a:r>
              <a:rPr lang="fr-FR" altLang="fr-FR" cap="none" dirty="0" smtClean="0"/>
              <a:t>Comité d’Animation </a:t>
            </a:r>
            <a:r>
              <a:rPr lang="fr-FR" altLang="fr-FR" cap="none" dirty="0" err="1" smtClean="0"/>
              <a:t>Resinfo</a:t>
            </a:r>
            <a:r>
              <a:rPr lang="fr-FR" altLang="fr-FR" cap="none" dirty="0" smtClean="0"/>
              <a:t/>
            </a:r>
            <a:br>
              <a:rPr lang="fr-FR" altLang="fr-FR" cap="none" dirty="0" smtClean="0"/>
            </a:br>
            <a:r>
              <a:rPr lang="fr-FR" altLang="fr-FR" sz="1100" cap="none" dirty="0" smtClean="0"/>
              <a:t>-</a:t>
            </a:r>
            <a:r>
              <a:rPr lang="fr-FR" altLang="fr-FR" cap="none" dirty="0"/>
              <a:t/>
            </a:r>
            <a:br>
              <a:rPr lang="fr-FR" altLang="fr-FR" cap="none" dirty="0"/>
            </a:br>
            <a:r>
              <a:rPr lang="fr-FR" altLang="fr-FR" cap="none" dirty="0"/>
              <a:t>https://indico.mathrice.fr/event/234/</a:t>
            </a:r>
            <a:endParaRPr lang="fr-FR" altLang="fr-FR" cap="none" dirty="0" smtClean="0"/>
          </a:p>
        </p:txBody>
      </p:sp>
      <p:sp>
        <p:nvSpPr>
          <p:cNvPr id="13315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219200" y="1944929"/>
            <a:ext cx="8453804" cy="48736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r-FR" altLang="fr-FR" sz="2000" dirty="0" smtClean="0"/>
              <a:t>Réunion en </a:t>
            </a:r>
            <a:r>
              <a:rPr lang="fr-FR" altLang="fr-FR" sz="2000" dirty="0" err="1" smtClean="0"/>
              <a:t>visio</a:t>
            </a:r>
            <a:r>
              <a:rPr lang="fr-FR" altLang="fr-FR" sz="2000" dirty="0" smtClean="0"/>
              <a:t> les 8-9-10/12/2020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altLang="fr-FR" sz="2000" dirty="0" smtClean="0"/>
              <a:t>CA 2021 à Strasbourg du 14 au 16 décembre 2021</a:t>
            </a:r>
          </a:p>
          <a:p>
            <a:pPr>
              <a:buFont typeface="Wingdings" panose="05000000000000000000" pitchFamily="2" charset="2"/>
              <a:buChar char="v"/>
            </a:pPr>
            <a:endParaRPr lang="fr-FR" altLang="fr-FR" sz="2000" dirty="0"/>
          </a:p>
          <a:p>
            <a:pPr>
              <a:buFont typeface="Wingdings" panose="05000000000000000000" pitchFamily="2" charset="2"/>
              <a:buChar char="v"/>
            </a:pPr>
            <a:r>
              <a:rPr lang="fr-FR" sz="2000" dirty="0" smtClean="0"/>
              <a:t>ANF </a:t>
            </a:r>
            <a:r>
              <a:rPr lang="fr-FR" sz="2000" dirty="0"/>
              <a:t>–OD –Outils de </a:t>
            </a:r>
            <a:r>
              <a:rPr lang="fr-FR" sz="2000" dirty="0" smtClean="0"/>
              <a:t>Déploiement</a:t>
            </a:r>
            <a:endParaRPr lang="fr-FR" altLang="fr-FR" sz="2000" dirty="0"/>
          </a:p>
          <a:p>
            <a:pPr lvl="1"/>
            <a:r>
              <a:rPr lang="fr-FR" altLang="fr-FR" sz="1800" dirty="0" smtClean="0"/>
              <a:t>En septembre 2020 à Lyon</a:t>
            </a:r>
          </a:p>
          <a:p>
            <a:pPr lvl="1"/>
            <a:r>
              <a:rPr lang="fr-FR" altLang="fr-FR" sz="1800" dirty="0" smtClean="0"/>
              <a:t>Recentrée sur les gestionnaires de parc</a:t>
            </a:r>
            <a:endParaRPr lang="fr-FR" altLang="fr-FR" sz="1800" dirty="0"/>
          </a:p>
          <a:p>
            <a:pPr>
              <a:buFont typeface="Wingdings" panose="05000000000000000000" pitchFamily="2" charset="2"/>
              <a:buChar char="v"/>
            </a:pPr>
            <a:r>
              <a:rPr lang="fr-FR" altLang="fr-FR" sz="2000" dirty="0" err="1" smtClean="0"/>
              <a:t>JosyOnline</a:t>
            </a:r>
            <a:r>
              <a:rPr lang="fr-FR" altLang="fr-FR" sz="2000" dirty="0" smtClean="0"/>
              <a:t> – </a:t>
            </a:r>
            <a:r>
              <a:rPr lang="fr-FR" altLang="fr-FR" sz="2000" dirty="0" err="1" smtClean="0"/>
              <a:t>BootNet</a:t>
            </a:r>
            <a:r>
              <a:rPr lang="fr-FR" altLang="fr-FR" sz="2000" dirty="0" smtClean="0"/>
              <a:t> (10/11/20) : </a:t>
            </a:r>
            <a:r>
              <a:rPr lang="fr-FR" altLang="fr-FR" sz="2000" dirty="0" err="1" smtClean="0"/>
              <a:t>visio</a:t>
            </a:r>
            <a:r>
              <a:rPr lang="fr-FR" altLang="fr-FR" sz="2000" dirty="0" smtClean="0"/>
              <a:t> et </a:t>
            </a:r>
            <a:r>
              <a:rPr lang="fr-FR" altLang="fr-FR" sz="2000" dirty="0" err="1" smtClean="0"/>
              <a:t>webcast</a:t>
            </a:r>
            <a:endParaRPr lang="fr-FR" altLang="fr-FR" sz="2000" dirty="0"/>
          </a:p>
          <a:p>
            <a:pPr>
              <a:buFont typeface="Wingdings" panose="05000000000000000000" pitchFamily="2" charset="2"/>
              <a:buChar char="v"/>
            </a:pPr>
            <a:r>
              <a:rPr lang="fr-FR" altLang="fr-FR" sz="2000" dirty="0" err="1" smtClean="0"/>
              <a:t>Jtech</a:t>
            </a:r>
            <a:r>
              <a:rPr lang="fr-FR" altLang="fr-FR" sz="2000" dirty="0" smtClean="0"/>
              <a:t> – FTTO : reportée en 2021</a:t>
            </a:r>
            <a:endParaRPr lang="fr-FR" altLang="fr-FR" sz="2000" dirty="0"/>
          </a:p>
          <a:p>
            <a:pPr>
              <a:buFont typeface="Wingdings" panose="05000000000000000000" pitchFamily="2" charset="2"/>
              <a:buNone/>
            </a:pPr>
            <a:endParaRPr lang="fr-FR" altLang="fr-FR" sz="2000" dirty="0"/>
          </a:p>
          <a:p>
            <a:pPr>
              <a:buFont typeface="Wingdings" panose="05000000000000000000" pitchFamily="2" charset="2"/>
              <a:buChar char="v"/>
            </a:pPr>
            <a:r>
              <a:rPr lang="fr-FR" altLang="fr-FR" sz="2000" dirty="0" smtClean="0"/>
              <a:t>Newsletter : </a:t>
            </a:r>
            <a:r>
              <a:rPr lang="fr-FR" altLang="fr-FR" sz="2000" dirty="0" smtClean="0">
                <a:solidFill>
                  <a:srgbClr val="0070C0"/>
                </a:solidFill>
              </a:rPr>
              <a:t>http://resinfo.org/newsletter</a:t>
            </a:r>
            <a:endParaRPr lang="fr-FR" altLang="fr-FR" sz="2000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fr-FR" altLang="fr-FR" sz="2000" dirty="0"/>
              <a:t>S</a:t>
            </a:r>
            <a:r>
              <a:rPr lang="fr-FR" altLang="fr-FR" sz="2000" dirty="0" smtClean="0"/>
              <a:t>ite </a:t>
            </a:r>
            <a:r>
              <a:rPr lang="fr-FR" altLang="fr-FR" sz="2000" dirty="0"/>
              <a:t>Web : </a:t>
            </a:r>
            <a:r>
              <a:rPr lang="fr-FR" altLang="fr-FR" sz="2000" dirty="0">
                <a:solidFill>
                  <a:srgbClr val="0070C0"/>
                </a:solidFill>
              </a:rPr>
              <a:t>https://resinfo.org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r-FR" altLang="fr-FR" sz="2000" dirty="0" smtClean="0"/>
              <a:t>E-Outils MITI : </a:t>
            </a:r>
            <a:r>
              <a:rPr lang="fr-FR" altLang="fr-FR" sz="2000" dirty="0" smtClean="0">
                <a:solidFill>
                  <a:srgbClr val="0070C0"/>
                </a:solidFill>
              </a:rPr>
              <a:t>https</a:t>
            </a:r>
            <a:r>
              <a:rPr lang="fr-FR" altLang="fr-FR" sz="2000" dirty="0">
                <a:solidFill>
                  <a:srgbClr val="0070C0"/>
                </a:solidFill>
              </a:rPr>
              <a:t>://miti.cnrs.fr/presentation-de-la-plateforme-reseaux/liens-utiles</a:t>
            </a:r>
            <a:r>
              <a:rPr lang="fr-FR" altLang="fr-FR" sz="2000" dirty="0"/>
              <a:t>/</a:t>
            </a:r>
          </a:p>
          <a:p>
            <a:pPr lvl="1">
              <a:buFont typeface="Wingdings 2" panose="05020102010507070707" pitchFamily="18" charset="2"/>
              <a:buNone/>
            </a:pPr>
            <a:endParaRPr lang="fr-FR" altLang="fr-FR" dirty="0" smtClean="0"/>
          </a:p>
          <a:p>
            <a:endParaRPr lang="fr-FR" altLang="fr-FR" dirty="0" smtClean="0"/>
          </a:p>
        </p:txBody>
      </p:sp>
      <p:sp>
        <p:nvSpPr>
          <p:cNvPr id="13316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B1D3860-8055-4230-A704-1D6C6BA32445}" type="slidenum">
              <a:rPr lang="fr-FR" altLang="fr-FR" sz="1400">
                <a:solidFill>
                  <a:srgbClr val="FFFFFF"/>
                </a:solidFill>
                <a:latin typeface="Tahoma" panose="020B060403050404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fr-FR" altLang="fr-FR" sz="140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pic>
        <p:nvPicPr>
          <p:cNvPr id="13317" name="Image 5" descr="xstralogo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1" y="71438"/>
            <a:ext cx="2511425" cy="244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488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 bwMode="auto">
          <a:xfrm>
            <a:off x="1992313" y="260350"/>
            <a:ext cx="7467600" cy="1143000"/>
          </a:xfrm>
        </p:spPr>
        <p:txBody>
          <a:bodyPr/>
          <a:lstStyle/>
          <a:p>
            <a:r>
              <a:rPr lang="fr-FR" altLang="fr-FR" cap="none" dirty="0" smtClean="0"/>
              <a:t>Groupes d’Actions, d’Etudes</a:t>
            </a:r>
            <a:endParaRPr lang="fr-FR" altLang="fr-FR" cap="none" dirty="0" smtClean="0"/>
          </a:p>
        </p:txBody>
      </p:sp>
      <p:sp>
        <p:nvSpPr>
          <p:cNvPr id="13315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992313" y="1592262"/>
            <a:ext cx="7777162" cy="48736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r-FR" sz="2000" dirty="0" err="1" smtClean="0"/>
              <a:t>IoT</a:t>
            </a:r>
            <a:endParaRPr lang="fr-FR" sz="20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1800" dirty="0"/>
              <a:t>thématique des objets connectés (</a:t>
            </a:r>
            <a:r>
              <a:rPr lang="fr-FR" sz="1800" dirty="0" err="1"/>
              <a:t>IoT</a:t>
            </a:r>
            <a:r>
              <a:rPr lang="fr-FR" sz="1800" dirty="0" smtClean="0"/>
              <a:t>)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fr-FR" sz="17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r-FR" altLang="fr-FR" sz="2000" dirty="0" smtClean="0"/>
              <a:t>FTTO (</a:t>
            </a:r>
            <a:r>
              <a:rPr lang="fr-FR" sz="2000" dirty="0" err="1"/>
              <a:t>Filber</a:t>
            </a:r>
            <a:r>
              <a:rPr lang="fr-FR" sz="2000" dirty="0"/>
              <a:t> To The </a:t>
            </a:r>
            <a:r>
              <a:rPr lang="fr-FR" sz="2000" dirty="0" smtClean="0"/>
              <a:t>Office)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1800" dirty="0"/>
              <a:t>lien d’échange pour promouvoir et échanger autour de cette technologie </a:t>
            </a:r>
            <a:r>
              <a:rPr lang="fr-FR" sz="1800" dirty="0" smtClean="0"/>
              <a:t>innovante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fr-FR" altLang="fr-FR" sz="1700" dirty="0"/>
          </a:p>
          <a:p>
            <a:pPr>
              <a:buFont typeface="Wingdings" panose="05000000000000000000" pitchFamily="2" charset="2"/>
              <a:buChar char="v"/>
            </a:pPr>
            <a:r>
              <a:rPr lang="fr-FR" sz="2000" dirty="0" smtClean="0"/>
              <a:t>WAPT : </a:t>
            </a:r>
            <a:endParaRPr lang="fr-FR" altLang="fr-FR" sz="1800" dirty="0" smtClean="0"/>
          </a:p>
          <a:p>
            <a:pPr lvl="1"/>
            <a:r>
              <a:rPr lang="fr-FR" sz="1800" dirty="0"/>
              <a:t>Le GT fédère les actions et les connaissances autour de l’outil </a:t>
            </a:r>
            <a:r>
              <a:rPr lang="fr-FR" sz="1800" dirty="0" err="1"/>
              <a:t>wapt</a:t>
            </a:r>
            <a:r>
              <a:rPr lang="fr-FR" sz="1800" dirty="0"/>
              <a:t>. Il s’agit d’un "</a:t>
            </a:r>
            <a:r>
              <a:rPr lang="fr-FR" sz="1800" dirty="0" err="1"/>
              <a:t>apt</a:t>
            </a:r>
            <a:r>
              <a:rPr lang="fr-FR" sz="1800" dirty="0"/>
              <a:t> </a:t>
            </a:r>
            <a:r>
              <a:rPr lang="fr-FR" sz="1800" dirty="0" err="1"/>
              <a:t>like</a:t>
            </a:r>
            <a:r>
              <a:rPr lang="fr-FR" sz="1800" dirty="0"/>
              <a:t>" pour Windows</a:t>
            </a:r>
            <a:endParaRPr lang="fr-FR" altLang="fr-FR" sz="1800" dirty="0"/>
          </a:p>
          <a:p>
            <a:pPr lvl="1"/>
            <a:r>
              <a:rPr lang="fr-FR" altLang="fr-FR" sz="1800" dirty="0" smtClean="0"/>
              <a:t>Porteurs : </a:t>
            </a:r>
            <a:r>
              <a:rPr lang="fr-FR" sz="1800" dirty="0"/>
              <a:t>Fabien </a:t>
            </a:r>
            <a:r>
              <a:rPr lang="fr-FR" sz="1800" dirty="0" smtClean="0"/>
              <a:t>Muller + ….</a:t>
            </a:r>
          </a:p>
          <a:p>
            <a:pPr lvl="1"/>
            <a:endParaRPr lang="fr-FR" altLang="fr-FR" sz="1800" b="1" dirty="0"/>
          </a:p>
          <a:p>
            <a:pPr>
              <a:buFont typeface="Wingdings" panose="05000000000000000000" pitchFamily="2" charset="2"/>
              <a:buChar char="v"/>
            </a:pPr>
            <a:r>
              <a:rPr lang="fr-FR" altLang="fr-FR" sz="2000" dirty="0" smtClean="0"/>
              <a:t>Clavardage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altLang="fr-FR" sz="1700" dirty="0" smtClean="0"/>
              <a:t>Analyse des outils existants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dirty="0" smtClean="0">
                <a:solidFill>
                  <a:srgbClr val="0070C0"/>
                </a:solidFill>
              </a:rPr>
              <a:t>https</a:t>
            </a:r>
            <a:r>
              <a:rPr lang="fr-FR" dirty="0">
                <a:solidFill>
                  <a:srgbClr val="0070C0"/>
                </a:solidFill>
              </a:rPr>
              <a:t>://chat.in2p3.fr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fr-FR" altLang="fr-FR" sz="1700" dirty="0"/>
          </a:p>
          <a:p>
            <a:pPr marL="0" indent="0">
              <a:buNone/>
            </a:pPr>
            <a:r>
              <a:rPr lang="fr-FR" sz="1800" dirty="0" smtClean="0"/>
              <a:t>.</a:t>
            </a:r>
            <a:endParaRPr lang="fr-FR" altLang="fr-FR" sz="1700" dirty="0"/>
          </a:p>
          <a:p>
            <a:pPr>
              <a:buFont typeface="Wingdings" panose="05000000000000000000" pitchFamily="2" charset="2"/>
              <a:buNone/>
            </a:pPr>
            <a:endParaRPr lang="fr-FR" altLang="fr-FR" sz="2000" dirty="0"/>
          </a:p>
          <a:p>
            <a:endParaRPr lang="fr-FR" altLang="fr-FR" dirty="0" smtClean="0"/>
          </a:p>
        </p:txBody>
      </p:sp>
      <p:sp>
        <p:nvSpPr>
          <p:cNvPr id="13316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B1D3860-8055-4230-A704-1D6C6BA32445}" type="slidenum">
              <a:rPr lang="fr-FR" altLang="fr-FR" sz="1400">
                <a:solidFill>
                  <a:srgbClr val="FFFFFF"/>
                </a:solidFill>
                <a:latin typeface="Tahoma" panose="020B060403050404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fr-FR" altLang="fr-FR" sz="140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pic>
        <p:nvPicPr>
          <p:cNvPr id="13317" name="Image 5" descr="xstralogo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1" y="71438"/>
            <a:ext cx="2511425" cy="244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074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 bwMode="auto">
          <a:xfrm>
            <a:off x="1992313" y="260350"/>
            <a:ext cx="7467600" cy="1143000"/>
          </a:xfrm>
        </p:spPr>
        <p:txBody>
          <a:bodyPr/>
          <a:lstStyle/>
          <a:p>
            <a:r>
              <a:rPr lang="fr-FR" altLang="fr-FR" cap="none" dirty="0" smtClean="0"/>
              <a:t>Groupes d’Actions, d’Etudes (2)</a:t>
            </a:r>
            <a:endParaRPr lang="fr-FR" altLang="fr-FR" cap="none" dirty="0" smtClean="0"/>
          </a:p>
        </p:txBody>
      </p:sp>
      <p:sp>
        <p:nvSpPr>
          <p:cNvPr id="13315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919288" y="1724026"/>
            <a:ext cx="7777162" cy="48736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fr-FR" altLang="fr-FR" sz="20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r-FR" altLang="fr-FR" sz="2000" dirty="0" smtClean="0"/>
              <a:t>SWMB </a:t>
            </a:r>
            <a:r>
              <a:rPr lang="fr-FR" altLang="fr-FR" sz="2000" dirty="0"/>
              <a:t>(</a:t>
            </a:r>
            <a:r>
              <a:rPr lang="fr-FR" sz="2000" dirty="0"/>
              <a:t>Secure Windows Mode Batch</a:t>
            </a:r>
            <a:r>
              <a:rPr lang="fr-FR" sz="2000" b="1" dirty="0"/>
              <a:t>)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1800" dirty="0"/>
              <a:t>automatiser la sécurisation d’un parc sous Microsoft Windows 10 en proposant un jeu de règles adoptant les recommandations de </a:t>
            </a:r>
            <a:r>
              <a:rPr lang="fr-FR" sz="1800" dirty="0" smtClean="0"/>
              <a:t>l’ANSSI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fr-FR" altLang="fr-FR" sz="1700" dirty="0"/>
          </a:p>
          <a:p>
            <a:pPr>
              <a:buFont typeface="Wingdings" panose="05000000000000000000" pitchFamily="2" charset="2"/>
              <a:buChar char="v"/>
            </a:pPr>
            <a:r>
              <a:rPr lang="fr-FR" altLang="fr-FR" sz="2000" dirty="0" smtClean="0"/>
              <a:t>CEPH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altLang="fr-FR" sz="1700" dirty="0" smtClean="0"/>
              <a:t>Fournir conseils, documentations et des formations</a:t>
            </a:r>
            <a:endParaRPr lang="fr-FR" altLang="fr-FR" sz="17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fr-FR" altLang="fr-FR" sz="1700" dirty="0"/>
              <a:t>Porteur : Sébastien Geiger</a:t>
            </a:r>
          </a:p>
          <a:p>
            <a:pPr lvl="1">
              <a:buNone/>
            </a:pPr>
            <a:endParaRPr lang="fr-FR" altLang="fr-FR" dirty="0"/>
          </a:p>
          <a:p>
            <a:pPr>
              <a:buFont typeface="Wingdings" panose="05000000000000000000" pitchFamily="2" charset="2"/>
              <a:buChar char="v"/>
            </a:pPr>
            <a:r>
              <a:rPr lang="fr-FR" altLang="fr-FR" sz="2000" dirty="0" err="1"/>
              <a:t>Munki</a:t>
            </a:r>
            <a:endParaRPr lang="fr-FR" altLang="fr-FR" sz="20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1800" dirty="0"/>
              <a:t>projet Open Source qui permet principalement la gestion et le déploiement en masse d’applications et de mises à jour </a:t>
            </a:r>
            <a:r>
              <a:rPr lang="fr-FR" sz="1800" dirty="0" err="1"/>
              <a:t>macOS</a:t>
            </a:r>
            <a:endParaRPr lang="fr-FR" altLang="fr-FR" dirty="0" smtClean="0"/>
          </a:p>
        </p:txBody>
      </p:sp>
      <p:sp>
        <p:nvSpPr>
          <p:cNvPr id="13316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B1D3860-8055-4230-A704-1D6C6BA32445}" type="slidenum">
              <a:rPr lang="fr-FR" altLang="fr-FR" sz="1400">
                <a:solidFill>
                  <a:srgbClr val="FFFFFF"/>
                </a:solidFill>
                <a:latin typeface="Tahoma" panose="020B060403050404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fr-FR" altLang="fr-FR" sz="140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pic>
        <p:nvPicPr>
          <p:cNvPr id="13317" name="Image 5" descr="xstralogo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1" y="71438"/>
            <a:ext cx="2511425" cy="244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58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 bwMode="auto">
          <a:xfrm>
            <a:off x="1992313" y="260350"/>
            <a:ext cx="7467600" cy="1143000"/>
          </a:xfrm>
        </p:spPr>
        <p:txBody>
          <a:bodyPr/>
          <a:lstStyle/>
          <a:p>
            <a:r>
              <a:rPr lang="fr-FR" altLang="fr-FR" cap="none" dirty="0" smtClean="0"/>
              <a:t>Prospectives</a:t>
            </a:r>
            <a:endParaRPr lang="fr-FR" altLang="fr-FR" cap="none" dirty="0" smtClean="0"/>
          </a:p>
        </p:txBody>
      </p:sp>
      <p:sp>
        <p:nvSpPr>
          <p:cNvPr id="13315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919288" y="1724026"/>
            <a:ext cx="7777162" cy="48736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r-FR" altLang="fr-FR" sz="2000" dirty="0" smtClean="0"/>
              <a:t>ANF UST4HPC avec CALCUL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dirty="0" smtClean="0">
                <a:solidFill>
                  <a:srgbClr val="0070C0"/>
                </a:solidFill>
              </a:rPr>
              <a:t>https</a:t>
            </a:r>
            <a:r>
              <a:rPr lang="fr-FR" dirty="0">
                <a:solidFill>
                  <a:srgbClr val="0070C0"/>
                </a:solidFill>
              </a:rPr>
              <a:t>://indico.mathrice.fr/event/225/other-view?view=standard</a:t>
            </a:r>
            <a:endParaRPr lang="fr-FR" b="1" dirty="0">
              <a:solidFill>
                <a:srgbClr val="0070C0"/>
              </a:solidFill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fr-FR" sz="1800" dirty="0"/>
              <a:t>thème de la reproductibilité dans les environnements de calcul intensif </a:t>
            </a:r>
            <a:endParaRPr lang="fr-FR" sz="18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fr-FR" altLang="fr-FR" sz="1800" dirty="0" smtClean="0"/>
              <a:t>Du 18 au 26 janvier 2021</a:t>
            </a:r>
            <a:endParaRPr lang="fr-FR" altLang="fr-FR" sz="17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fr-FR" altLang="fr-FR" sz="1700" dirty="0" smtClean="0"/>
              <a:t>Intervenants : Matthieu Boileau + Jérôme </a:t>
            </a:r>
            <a:r>
              <a:rPr lang="fr-FR" altLang="fr-FR" sz="1700" dirty="0" err="1" smtClean="0"/>
              <a:t>Pansanel</a:t>
            </a:r>
            <a:r>
              <a:rPr lang="fr-FR" altLang="fr-FR" sz="1700" dirty="0" smtClean="0"/>
              <a:t> + ….</a:t>
            </a:r>
            <a:endParaRPr lang="fr-FR" altLang="fr-FR" dirty="0"/>
          </a:p>
          <a:p>
            <a:pPr>
              <a:buFont typeface="Wingdings" panose="05000000000000000000" pitchFamily="2" charset="2"/>
              <a:buChar char="v"/>
            </a:pPr>
            <a:r>
              <a:rPr lang="fr-FR" altLang="fr-FR" sz="2000" dirty="0" smtClean="0"/>
              <a:t>ANF 2022 : stockage distribué avec </a:t>
            </a:r>
            <a:r>
              <a:rPr lang="fr-FR" altLang="fr-FR" sz="2000" dirty="0" err="1" smtClean="0"/>
              <a:t>Ceph</a:t>
            </a:r>
            <a:r>
              <a:rPr lang="fr-FR" altLang="fr-FR" sz="2000" dirty="0" smtClean="0"/>
              <a:t> &amp; FTTO</a:t>
            </a:r>
            <a:endParaRPr lang="fr-FR" altLang="fr-FR" sz="2000" dirty="0"/>
          </a:p>
          <a:p>
            <a:r>
              <a:rPr lang="fr-FR" altLang="fr-FR" sz="2000" dirty="0" err="1" smtClean="0"/>
              <a:t>Jtech</a:t>
            </a:r>
            <a:r>
              <a:rPr lang="fr-FR" altLang="fr-FR" sz="2000" dirty="0" smtClean="0"/>
              <a:t> FTTO : </a:t>
            </a:r>
            <a:r>
              <a:rPr lang="fr-FR" sz="2000" dirty="0" smtClean="0">
                <a:solidFill>
                  <a:srgbClr val="0070C0"/>
                </a:solidFill>
                <a:hlinkClick r:id="rId3"/>
              </a:rPr>
              <a:t>https</a:t>
            </a:r>
            <a:r>
              <a:rPr lang="fr-FR" sz="2000" dirty="0">
                <a:solidFill>
                  <a:srgbClr val="0070C0"/>
                </a:solidFill>
                <a:hlinkClick r:id="rId3"/>
              </a:rPr>
              <a:t>://indico.mathrice.fr/event/210</a:t>
            </a:r>
            <a:r>
              <a:rPr lang="fr-FR" sz="2000" dirty="0" smtClean="0">
                <a:solidFill>
                  <a:srgbClr val="0070C0"/>
                </a:solidFill>
                <a:hlinkClick r:id="rId3"/>
              </a:rPr>
              <a:t>/</a:t>
            </a:r>
            <a:endParaRPr lang="fr-FR" sz="2000" dirty="0" smtClean="0">
              <a:solidFill>
                <a:srgbClr val="0070C0"/>
              </a:solidFill>
            </a:endParaRPr>
          </a:p>
          <a:p>
            <a:r>
              <a:rPr lang="fr-FR" altLang="fr-FR" sz="2000" dirty="0" err="1" smtClean="0"/>
              <a:t>Jtech</a:t>
            </a:r>
            <a:r>
              <a:rPr lang="fr-FR" altLang="fr-FR" sz="2000" dirty="0" smtClean="0"/>
              <a:t> </a:t>
            </a:r>
            <a:r>
              <a:rPr lang="fr-FR" altLang="fr-FR" sz="2000" dirty="0" err="1" smtClean="0"/>
              <a:t>Ceph</a:t>
            </a:r>
            <a:r>
              <a:rPr lang="fr-FR" altLang="fr-FR" sz="2000" dirty="0" smtClean="0"/>
              <a:t> 1</a:t>
            </a:r>
            <a:r>
              <a:rPr lang="fr-FR" altLang="fr-FR" sz="2000" baseline="30000" dirty="0" smtClean="0"/>
              <a:t>er</a:t>
            </a:r>
            <a:r>
              <a:rPr lang="fr-FR" altLang="fr-FR" sz="2000" dirty="0" smtClean="0"/>
              <a:t> niveau</a:t>
            </a:r>
          </a:p>
          <a:p>
            <a:r>
              <a:rPr lang="fr-FR" altLang="fr-FR" sz="2000" dirty="0" err="1" smtClean="0"/>
              <a:t>Jtech</a:t>
            </a:r>
            <a:r>
              <a:rPr lang="fr-FR" altLang="fr-FR" sz="2000" dirty="0" smtClean="0"/>
              <a:t> </a:t>
            </a:r>
            <a:r>
              <a:rPr lang="fr-FR" altLang="fr-FR" sz="2000" dirty="0" err="1" smtClean="0"/>
              <a:t>Ansible</a:t>
            </a:r>
            <a:endParaRPr lang="fr-FR" altLang="fr-FR" sz="2000" dirty="0" smtClean="0"/>
          </a:p>
          <a:p>
            <a:endParaRPr lang="fr-FR" altLang="fr-FR" sz="2000" dirty="0"/>
          </a:p>
          <a:p>
            <a:r>
              <a:rPr lang="fr-FR" altLang="fr-FR" sz="2000" dirty="0" smtClean="0"/>
              <a:t>Josy DNS &amp; ODS2</a:t>
            </a:r>
            <a:endParaRPr lang="fr-FR" altLang="fr-FR" sz="2000" dirty="0"/>
          </a:p>
          <a:p>
            <a:pPr marL="366713" lvl="1" indent="0">
              <a:buNone/>
            </a:pPr>
            <a:endParaRPr lang="fr-FR" altLang="fr-FR" sz="1800" dirty="0"/>
          </a:p>
        </p:txBody>
      </p:sp>
      <p:sp>
        <p:nvSpPr>
          <p:cNvPr id="13316" name="Espace réservé du numéro de diapositive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  <a:ea typeface="MS PGothic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B1D3860-8055-4230-A704-1D6C6BA32445}" type="slidenum">
              <a:rPr lang="fr-FR" altLang="fr-FR" sz="1400">
                <a:solidFill>
                  <a:srgbClr val="FFFFFF"/>
                </a:solidFill>
                <a:latin typeface="Tahoma" panose="020B0604030504040204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fr-FR" altLang="fr-FR" sz="140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pic>
        <p:nvPicPr>
          <p:cNvPr id="13317" name="Image 5" descr="xstralogo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1" y="71438"/>
            <a:ext cx="2511425" cy="244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526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274</Words>
  <Application>Microsoft Office PowerPoint</Application>
  <PresentationFormat>Grand écran</PresentationFormat>
  <Paragraphs>60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3" baseType="lpstr">
      <vt:lpstr>ＭＳ Ｐゴシック</vt:lpstr>
      <vt:lpstr>ＭＳ Ｐゴシック</vt:lpstr>
      <vt:lpstr>Calibri</vt:lpstr>
      <vt:lpstr>Century Schoolbook</vt:lpstr>
      <vt:lpstr>Tahoma</vt:lpstr>
      <vt:lpstr>Times New Roman</vt:lpstr>
      <vt:lpstr>Wingdings</vt:lpstr>
      <vt:lpstr>Wingdings 2</vt:lpstr>
      <vt:lpstr>Oriel</vt:lpstr>
      <vt:lpstr>Comité d’Animation Resinfo - https://indico.mathrice.fr/event/234/</vt:lpstr>
      <vt:lpstr>Groupes d’Actions, d’Etudes</vt:lpstr>
      <vt:lpstr>Groupes d’Actions, d’Etudes (2)</vt:lpstr>
      <vt:lpstr>Prospectives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Ostré</dc:creator>
  <cp:lastModifiedBy>Ostré</cp:lastModifiedBy>
  <cp:revision>10</cp:revision>
  <dcterms:created xsi:type="dcterms:W3CDTF">2021-04-08T10:34:47Z</dcterms:created>
  <dcterms:modified xsi:type="dcterms:W3CDTF">2021-04-08T11:26:39Z</dcterms:modified>
</cp:coreProperties>
</file>