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6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embeddedFontLst>
    <p:embeddedFont>
      <p:font typeface="Overpass" pitchFamily="2" charset="77"/>
      <p:regular r:id="rId44"/>
      <p:bold r:id="rId45"/>
      <p:italic r:id="rId46"/>
      <p:boldItalic r:id="rId47"/>
    </p:embeddedFont>
    <p:embeddedFont>
      <p:font typeface="Overpass Light" pitchFamily="2" charset="77"/>
      <p:regular r:id="rId48"/>
      <p:bold r:id="rId49"/>
      <p:italic r:id="rId50"/>
      <p:boldItalic r:id="rId51"/>
    </p:embeddedFont>
    <p:embeddedFont>
      <p:font typeface="Overpass SemiBold" pitchFamily="2" charset="77"/>
      <p:regular r:id="rId52"/>
      <p:bold r:id="rId53"/>
      <p:italic r:id="rId54"/>
      <p:boldItalic r:id="rId55"/>
    </p:embeddedFont>
    <p:embeddedFont>
      <p:font typeface="Proxima Nova" panose="02000506030000020004" pitchFamily="2" charset="0"/>
      <p:regular r:id="rId56"/>
      <p:bold r:id="rId57"/>
      <p:italic r:id="rId58"/>
      <p:boldItalic r:id="rId59"/>
    </p:embeddedFont>
    <p:embeddedFont>
      <p:font typeface="Red Hat Display" panose="02010503040201060303" pitchFamily="2" charset="77"/>
      <p:regular r:id="rId60"/>
      <p:bold r:id="rId61"/>
      <p:italic r:id="rId62"/>
      <p:boldItalic r:id="rId63"/>
    </p:embeddedFont>
    <p:embeddedFont>
      <p:font typeface="Red Hat Display Medium" panose="02010503040201060303" pitchFamily="2" charset="77"/>
      <p:regular r:id="rId64"/>
      <p:bold r:id="rId65"/>
      <p:italic r:id="rId66"/>
      <p:boldItalic r:id="rId67"/>
    </p:embeddedFont>
    <p:embeddedFont>
      <p:font typeface="Red Hat Text" panose="02010503040201060303" pitchFamily="2" charset="77"/>
      <p:regular r:id="rId68"/>
      <p:bold r:id="rId69"/>
      <p:italic r:id="rId70"/>
      <p:boldItalic r:id="rId71"/>
    </p:embeddedFont>
    <p:embeddedFont>
      <p:font typeface="Red Hat Text Medium" panose="02010503040201060303" pitchFamily="2" charset="77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60809"/>
  </p:normalViewPr>
  <p:slideViewPr>
    <p:cSldViewPr snapToGrid="0" snapToObjects="1">
      <p:cViewPr varScale="1">
        <p:scale>
          <a:sx n="81" d="100"/>
          <a:sy n="81" d="100"/>
        </p:scale>
        <p:origin x="2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63" Type="http://schemas.openxmlformats.org/officeDocument/2006/relationships/font" Target="fonts/font20.fntdata"/><Relationship Id="rId68" Type="http://schemas.openxmlformats.org/officeDocument/2006/relationships/font" Target="fonts/font2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74" Type="http://schemas.openxmlformats.org/officeDocument/2006/relationships/font" Target="fonts/font31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font" Target="fonts/font26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72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font" Target="fonts/font27.fntdata"/><Relationship Id="rId75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73" Type="http://schemas.openxmlformats.org/officeDocument/2006/relationships/font" Target="fonts/font30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a74ade3f7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ga74ade3f7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a74ade3f7d_3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8" name="Google Shape;1228;ga74ade3f7d_3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a74ade3f7d_3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4" name="Google Shape;1234;ga74ade3f7d_3_4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a74ade3f7d_3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ga74ade3f7d_3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a74ade3f7d_3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ga74ade3f7d_3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a74ade3f7d_3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7" name="Google Shape;1267;ga74ade3f7d_3_5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74ade3f7d_3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3" name="Google Shape;1273;ga74ade3f7d_3_5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a74ade3f7d_3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9" name="Google Shape;1289;ga74ade3f7d_3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a74ade3f7d_3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8" name="Google Shape;1298;ga74ade3f7d_3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a74ade3f7d_3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4" name="Google Shape;1304;ga74ade3f7d_3_5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a74ade3f7d_3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9" name="Google Shape;1319;ga74ade3f7d_3_5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a74ae1cb4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a74ae1cb43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ga74ae1cb43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a74ade3f7d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3" name="Google Shape;1333;ga74ade3f7d_3_5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a74ade3f7d_3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9" name="Google Shape;1339;ga74ade3f7d_3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a74ade3f7d_3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3" name="Google Shape;1353;ga74ade3f7d_3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a74ade3f7d_3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6" name="Google Shape;1366;ga74ade3f7d_3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a74ade3f7d_3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0" name="Google Shape;1460;ga74ade3f7d_3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a74ade3f7d_3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1" name="Google Shape;1541;ga74ade3f7d_3_7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a74ade3f7d_3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8" name="Google Shape;1548;ga74ade3f7d_3_7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a74ade3f7d_3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6" name="Google Shape;1556;ga74ade3f7d_3_8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a74ade3f7d_3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7" name="Google Shape;1567;ga74ade3f7d_3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74ade3f7d_3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5" name="Google Shape;1595;ga74ade3f7d_3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a74ade3f7d_3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1" name="Google Shape;881;ga74ade3f7d_3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a74ade3f7d_3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ga74ade3f7d_3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a74ade3f7d_3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9" name="Google Shape;1609;ga74ade3f7d_3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a74ade3f7d_3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8" name="Google Shape;1618;ga74ade3f7d_3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a74ade3f7d_3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4" name="Google Shape;1624;ga74ade3f7d_3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>
                <a:solidFill>
                  <a:schemeClr val="dk1"/>
                </a:solidFill>
              </a:rPr>
              <a:t>How External Mode is realized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>
                <a:solidFill>
                  <a:schemeClr val="dk1"/>
                </a:solidFill>
              </a:rPr>
              <a:t>External Mode is realized by placing the actual storage disk resources outside the OCP worker- of Infra nodes by using a Red Hat Ceph Storage (RHCS) cluster instead, although still being operated by OCS operators. These operators run on the OCP cluster and don’t require a 3 node setup like OCS in Internal mode does. Only 4 CPU units are required on the OCP side.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Multiple OCP clusters can use the same RHCS cluster for External mode.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Each individual OCP cluster will require an OCS-Plugin. This plugin will come with a fixed price per OCP cluster.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74ade3f7d_3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9" name="Google Shape;1649;ga74ade3f7d_3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 	 	 	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This slide shows functionality the MCG basically delivers.</a:t>
            </a:r>
            <a:endParaRPr sz="12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Offering ONE Single Storage Fabric - exposed to apps by a scalable S3 Object Interface (API)</a:t>
            </a:r>
            <a:endParaRPr sz="12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verpass"/>
              <a:buNone/>
            </a:pP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The backend can exist of literally all kind of storage resources, both on-prem or cloud/hybrid-cloud and multi-cloud based.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a74ade3f7d_3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1" name="Google Shape;1681;ga74ade3f7d_3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a74ade3f7d_3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7" name="Google Shape;1687;ga74ade3f7d_3_9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a74ade3f7d_3_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6" name="Google Shape;1696;ga74ade3f7d_3_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a74ade3f7d_3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2" name="Google Shape;1702;ga74ade3f7d_3_9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3" name="Google Shape;1703;ga74ade3f7d_3_9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a74ade3f7d_3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0" name="Google Shape;1710;ga74ade3f7d_3_9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11" name="Google Shape;1711;ga74ade3f7d_3_9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a74ade3f7d_3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ga74ade3f7d_3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a74ade3f7d_3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0" name="Google Shape;1720;ga74ade3f7d_3_9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1" name="Google Shape;1721;ga74ade3f7d_3_9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a74ade3f7d_3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9" name="Google Shape;1729;ga74ade3f7d_3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a74ade3f7d_3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4" name="Google Shape;1094;ga74ade3f7d_3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a74ade3f7d_3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ga74ade3f7d_3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a74ade3f7d_3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1" name="Google Shape;1171;ga74ade3f7d_3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74ade3f7d_3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0" name="Google Shape;1180;ga74ade3f7d_3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a74ade3f7d_3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2" name="Google Shape;1202;ga74ade3f7d_3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1 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83725" y="3521825"/>
            <a:ext cx="7533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Display"/>
              <a:buNone/>
              <a:defRPr sz="28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2083875" y="1743625"/>
            <a:ext cx="7533300" cy="160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2083725" y="4605500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 sz="1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3"/>
          </p:nvPr>
        </p:nvSpPr>
        <p:spPr>
          <a:xfrm>
            <a:off x="4471850" y="4605500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 sz="1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2 divider C">
  <p:cSld name="CUSTOM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spcFirstLastPara="1" wrap="square" lIns="43890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cxnSp>
        <p:nvCxnSpPr>
          <p:cNvPr id="114" name="Google Shape;114;p1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1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subTitle" idx="2"/>
          </p:nvPr>
        </p:nvSpPr>
        <p:spPr>
          <a:xfrm>
            <a:off x="9251450" y="1743719"/>
            <a:ext cx="2124300" cy="33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9pPr>
          </a:lstStyle>
          <a:p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 rotWithShape="1">
          <a:blip r:embed="rId3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1"/>
          <p:cNvSpPr txBox="1">
            <a:spLocks noGrp="1"/>
          </p:cNvSpPr>
          <p:nvPr>
            <p:ph type="subTitle" idx="3"/>
          </p:nvPr>
        </p:nvSpPr>
        <p:spPr>
          <a:xfrm>
            <a:off x="9251450" y="1743719"/>
            <a:ext cx="2124300" cy="33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call out B">
  <p:cSld name="CUSTOM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>
            <a:off x="9251450" y="2239588"/>
            <a:ext cx="2124300" cy="31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>
            <a:off x="9251450" y="1687025"/>
            <a:ext cx="2124300" cy="35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Display Medium"/>
              <a:buNone/>
              <a:defRPr sz="14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50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1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2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2"/>
          <p:cNvSpPr txBox="1">
            <a:spLocks noGrp="1"/>
          </p:cNvSpPr>
          <p:nvPr>
            <p:ph type="subTitle" idx="3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2 divider D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2076025" y="1883250"/>
            <a:ext cx="7992000" cy="307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3"/>
          <p:cNvSpPr txBox="1">
            <a:spLocks noGrp="1"/>
          </p:cNvSpPr>
          <p:nvPr>
            <p:ph type="subTitle" idx="1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spcFirstLastPara="1" wrap="square" lIns="502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pic>
        <p:nvPicPr>
          <p:cNvPr id="133" name="Google Shape;133;p13"/>
          <p:cNvPicPr preferRelativeResize="0"/>
          <p:nvPr/>
        </p:nvPicPr>
        <p:blipFill rotWithShape="1">
          <a:blip r:embed="rId3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3"/>
          <p:cNvCxnSpPr/>
          <p:nvPr/>
        </p:nvCxnSpPr>
        <p:spPr>
          <a:xfrm>
            <a:off x="2076025" y="1653700"/>
            <a:ext cx="1390800" cy="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1 divider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2076025" y="1883250"/>
            <a:ext cx="7992000" cy="307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8" name="Google Shape;138;p1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4"/>
          <p:cNvCxnSpPr/>
          <p:nvPr/>
        </p:nvCxnSpPr>
        <p:spPr>
          <a:xfrm>
            <a:off x="2076025" y="1653700"/>
            <a:ext cx="1390800" cy="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14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3 divider">
  <p:cSld name="CUSTOM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5674100" y="1632950"/>
            <a:ext cx="5037300" cy="38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46" name="Google Shape;146;p1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5"/>
          <p:cNvSpPr txBox="1">
            <a:spLocks noGrp="1"/>
          </p:cNvSpPr>
          <p:nvPr>
            <p:ph type="subTitle" idx="1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spcFirstLastPara="1" wrap="square" lIns="502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279" y="6312505"/>
            <a:ext cx="975850" cy="22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tle">
  <p:cSld name="CUSTOM_4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152" name="Google Shape;152;p16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1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6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3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hree chevrons">
  <p:cSld name="CUSTOM_4_20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cxnSp>
        <p:nvCxnSpPr>
          <p:cNvPr id="161" name="Google Shape;161;p17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3901500" y="2473638"/>
            <a:ext cx="4389000" cy="2702400"/>
          </a:xfrm>
          <a:prstGeom prst="chevron">
            <a:avLst>
              <a:gd name="adj" fmla="val 2731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7803000" y="2473650"/>
            <a:ext cx="4389000" cy="2702400"/>
          </a:xfrm>
          <a:prstGeom prst="chevron">
            <a:avLst>
              <a:gd name="adj" fmla="val 2731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0" y="2473650"/>
            <a:ext cx="4389000" cy="2702400"/>
          </a:xfrm>
          <a:prstGeom prst="chevron">
            <a:avLst>
              <a:gd name="adj" fmla="val 2731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0" y="2473638"/>
            <a:ext cx="1120500" cy="2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11071500" y="2473638"/>
            <a:ext cx="1120500" cy="2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3"/>
          </p:nvPr>
        </p:nvSpPr>
        <p:spPr>
          <a:xfrm>
            <a:off x="3901500" y="2473650"/>
            <a:ext cx="4389000" cy="2702400"/>
          </a:xfrm>
          <a:prstGeom prst="rect">
            <a:avLst/>
          </a:prstGeom>
        </p:spPr>
        <p:txBody>
          <a:bodyPr spcFirstLastPara="1" wrap="square" lIns="1097275" tIns="91425" rIns="457200" bIns="0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4"/>
          </p:nvPr>
        </p:nvSpPr>
        <p:spPr>
          <a:xfrm>
            <a:off x="0" y="2473650"/>
            <a:ext cx="4389000" cy="2702400"/>
          </a:xfrm>
          <a:prstGeom prst="rect">
            <a:avLst/>
          </a:prstGeom>
        </p:spPr>
        <p:txBody>
          <a:bodyPr spcFirstLastPara="1" wrap="square" lIns="868675" tIns="91425" rIns="73150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5"/>
          </p:nvPr>
        </p:nvSpPr>
        <p:spPr>
          <a:xfrm>
            <a:off x="7803000" y="2473650"/>
            <a:ext cx="4389000" cy="2702400"/>
          </a:xfrm>
          <a:prstGeom prst="rect">
            <a:avLst/>
          </a:prstGeom>
        </p:spPr>
        <p:txBody>
          <a:bodyPr spcFirstLastPara="1" wrap="square" lIns="1097275" tIns="91425" rIns="45720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6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wo chevrons">
  <p:cSld name="CUSTOM_4_20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1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1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0" y="2473638"/>
            <a:ext cx="1120500" cy="2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11071500" y="2473638"/>
            <a:ext cx="1120500" cy="2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5863800" y="2473650"/>
            <a:ext cx="6328200" cy="2702400"/>
          </a:xfrm>
          <a:prstGeom prst="chevron">
            <a:avLst>
              <a:gd name="adj" fmla="val 2731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0" y="2473650"/>
            <a:ext cx="6328200" cy="2702400"/>
          </a:xfrm>
          <a:prstGeom prst="chevron">
            <a:avLst>
              <a:gd name="adj" fmla="val 2731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2"/>
          </p:nvPr>
        </p:nvSpPr>
        <p:spPr>
          <a:xfrm>
            <a:off x="0" y="2473650"/>
            <a:ext cx="6328200" cy="2702400"/>
          </a:xfrm>
          <a:prstGeom prst="rect">
            <a:avLst/>
          </a:prstGeom>
        </p:spPr>
        <p:txBody>
          <a:bodyPr spcFirstLastPara="1" wrap="square" lIns="868675" tIns="91425" rIns="91440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3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4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6633000" y="2473650"/>
            <a:ext cx="6328200" cy="2702400"/>
          </a:xfrm>
          <a:prstGeom prst="rect">
            <a:avLst/>
          </a:prstGeom>
        </p:spPr>
        <p:txBody>
          <a:bodyPr spcFirstLastPara="1" wrap="square" lIns="868675" tIns="91425" rIns="91440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hree circles">
  <p:cSld name="CUSTOM_4_19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1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1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19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7" name="Google Shape;19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3525" y="2296425"/>
            <a:ext cx="8704948" cy="32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 txBox="1">
            <a:spLocks noGrp="1"/>
          </p:cNvSpPr>
          <p:nvPr>
            <p:ph type="subTitle" idx="2"/>
          </p:nvPr>
        </p:nvSpPr>
        <p:spPr>
          <a:xfrm>
            <a:off x="2262374" y="2965028"/>
            <a:ext cx="2181600" cy="19101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3"/>
          </p:nvPr>
        </p:nvSpPr>
        <p:spPr>
          <a:xfrm>
            <a:off x="5005265" y="2965023"/>
            <a:ext cx="2181600" cy="19101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4"/>
          </p:nvPr>
        </p:nvSpPr>
        <p:spPr>
          <a:xfrm>
            <a:off x="7748157" y="2965023"/>
            <a:ext cx="2181600" cy="19101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5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6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blank">
  <p:cSld name="CUSTOM_4_18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cxnSp>
        <p:nvCxnSpPr>
          <p:cNvPr id="206" name="Google Shape;206;p2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20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1 closing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083725" y="3008425"/>
            <a:ext cx="4146300" cy="15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083875" y="568625"/>
            <a:ext cx="4905000" cy="19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004" y="338358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6004" y="26917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6004" y="199983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56004" y="4075459"/>
            <a:ext cx="455950" cy="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/>
          <p:nvPr/>
        </p:nvSpPr>
        <p:spPr>
          <a:xfrm>
            <a:off x="7960472" y="199982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7960472" y="269167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7960472" y="338352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7960472" y="407537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5" name="Google Shape;35;p3"/>
          <p:cNvCxnSpPr/>
          <p:nvPr/>
        </p:nvCxnSpPr>
        <p:spPr>
          <a:xfrm rot="10800000">
            <a:off x="447775" y="50"/>
            <a:ext cx="0" cy="2282700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tle, subhead, and body">
  <p:cSld name="CUSTOM_4_17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cxnSp>
        <p:nvCxnSpPr>
          <p:cNvPr id="214" name="Google Shape;214;p2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1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>
            <a:spLocks noGrp="1"/>
          </p:cNvSpPr>
          <p:nvPr>
            <p:ph type="subTitle" idx="2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subTitle" idx="3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4"/>
          </p:nvPr>
        </p:nvSpPr>
        <p:spPr>
          <a:xfrm>
            <a:off x="2438400" y="2286000"/>
            <a:ext cx="7315200" cy="36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tle and body">
  <p:cSld name="CUSTOM_4_17_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22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2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25" name="Google Shape;225;p2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2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3"/>
          </p:nvPr>
        </p:nvSpPr>
        <p:spPr>
          <a:xfrm>
            <a:off x="2438400" y="2286000"/>
            <a:ext cx="7315200" cy="36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body">
  <p:cSld name="CUSTOM_4_17_2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232" name="Google Shape;232;p23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35" name="Google Shape;235;p23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3"/>
          </p:nvPr>
        </p:nvSpPr>
        <p:spPr>
          <a:xfrm>
            <a:off x="2438400" y="1600200"/>
            <a:ext cx="7315200" cy="36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tle and two column body">
  <p:cSld name="CUSTOM_4_17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Google Shape;239;p2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2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24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4"/>
          <p:cNvSpPr txBox="1">
            <a:spLocks noGrp="1"/>
          </p:cNvSpPr>
          <p:nvPr>
            <p:ph type="body" idx="2"/>
          </p:nvPr>
        </p:nvSpPr>
        <p:spPr>
          <a:xfrm>
            <a:off x="885125" y="2291177"/>
            <a:ext cx="49377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body" idx="3"/>
          </p:nvPr>
        </p:nvSpPr>
        <p:spPr>
          <a:xfrm>
            <a:off x="6369425" y="2291175"/>
            <a:ext cx="49377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subTitle" idx="4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subTitle" idx="5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image and column body">
  <p:cSld name="CUSTOM_4_17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25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2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25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53" name="Google Shape;253;p25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body" idx="2"/>
          </p:nvPr>
        </p:nvSpPr>
        <p:spPr>
          <a:xfrm>
            <a:off x="6369425" y="2291175"/>
            <a:ext cx="4937700" cy="37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subTitle" idx="3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subTitle" idx="4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meline vertical">
  <p:cSld name="CUSTOM_4_16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261" name="Google Shape;261;p26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2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26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64" name="Google Shape;264;p26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66" name="Google Shape;266;p26"/>
          <p:cNvCxnSpPr/>
          <p:nvPr/>
        </p:nvCxnSpPr>
        <p:spPr>
          <a:xfrm>
            <a:off x="4146414" y="-7350"/>
            <a:ext cx="0" cy="6872700"/>
          </a:xfrm>
          <a:prstGeom prst="straightConnector1">
            <a:avLst/>
          </a:prstGeom>
          <a:noFill/>
          <a:ln w="28575" cap="flat" cmpd="sng">
            <a:solidFill>
              <a:srgbClr val="D5D5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26"/>
          <p:cNvSpPr txBox="1">
            <a:spLocks noGrp="1"/>
          </p:cNvSpPr>
          <p:nvPr>
            <p:ph type="subTitle" idx="3"/>
          </p:nvPr>
        </p:nvSpPr>
        <p:spPr>
          <a:xfrm>
            <a:off x="4467775" y="1832876"/>
            <a:ext cx="5115600" cy="6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68" name="Google Shape;268;p26"/>
          <p:cNvSpPr txBox="1">
            <a:spLocks noGrp="1"/>
          </p:cNvSpPr>
          <p:nvPr>
            <p:ph type="subTitle" idx="4"/>
          </p:nvPr>
        </p:nvSpPr>
        <p:spPr>
          <a:xfrm>
            <a:off x="4467775" y="1441300"/>
            <a:ext cx="4538700" cy="29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5"/>
          </p:nvPr>
        </p:nvSpPr>
        <p:spPr>
          <a:xfrm>
            <a:off x="3362500" y="1832876"/>
            <a:ext cx="690000" cy="23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meline horizontal">
  <p:cSld name="CUSTOM_4_15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27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2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Google Shape;273;p27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74" name="Google Shape;274;p27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2"/>
          </p:nvPr>
        </p:nvSpPr>
        <p:spPr>
          <a:xfrm>
            <a:off x="2042425" y="2497493"/>
            <a:ext cx="21069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subTitle" idx="3"/>
          </p:nvPr>
        </p:nvSpPr>
        <p:spPr>
          <a:xfrm>
            <a:off x="2042425" y="2903475"/>
            <a:ext cx="2106900" cy="6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subTitle" idx="4"/>
          </p:nvPr>
        </p:nvSpPr>
        <p:spPr>
          <a:xfrm>
            <a:off x="1596475" y="4403575"/>
            <a:ext cx="975900" cy="23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7"/>
          <p:cNvSpPr txBox="1">
            <a:spLocks noGrp="1"/>
          </p:cNvSpPr>
          <p:nvPr>
            <p:ph type="subTitle" idx="5"/>
          </p:nvPr>
        </p:nvSpPr>
        <p:spPr>
          <a:xfrm>
            <a:off x="3278975" y="3892511"/>
            <a:ext cx="975900" cy="23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subTitle" idx="6"/>
          </p:nvPr>
        </p:nvSpPr>
        <p:spPr>
          <a:xfrm>
            <a:off x="1713425" y="4752722"/>
            <a:ext cx="21069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7"/>
          </p:nvPr>
        </p:nvSpPr>
        <p:spPr>
          <a:xfrm>
            <a:off x="1713425" y="5158703"/>
            <a:ext cx="2106900" cy="6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82" name="Google Shape;282;p27"/>
          <p:cNvSpPr txBox="1">
            <a:spLocks noGrp="1"/>
          </p:cNvSpPr>
          <p:nvPr>
            <p:ph type="subTitle" idx="8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subTitle" idx="9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data three callouts">
  <p:cSld name="CUSTOM_4_1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>
            <a:spLocks noGrp="1"/>
          </p:cNvSpPr>
          <p:nvPr>
            <p:ph type="subTitle" idx="1"/>
          </p:nvPr>
        </p:nvSpPr>
        <p:spPr>
          <a:xfrm>
            <a:off x="1008900" y="2436425"/>
            <a:ext cx="3014700" cy="12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2"/>
          </p:nvPr>
        </p:nvSpPr>
        <p:spPr>
          <a:xfrm>
            <a:off x="4588650" y="2436425"/>
            <a:ext cx="3014700" cy="12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3"/>
          </p:nvPr>
        </p:nvSpPr>
        <p:spPr>
          <a:xfrm>
            <a:off x="8168350" y="2436425"/>
            <a:ext cx="3014700" cy="12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289" name="Google Shape;289;p2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2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92" name="Google Shape;292;p28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 txBox="1">
            <a:spLocks noGrp="1"/>
          </p:cNvSpPr>
          <p:nvPr>
            <p:ph type="subTitle" idx="4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94" name="Google Shape;294;p28"/>
          <p:cNvCxnSpPr/>
          <p:nvPr/>
        </p:nvCxnSpPr>
        <p:spPr>
          <a:xfrm>
            <a:off x="4306145" y="2661025"/>
            <a:ext cx="0" cy="255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8"/>
          <p:cNvCxnSpPr/>
          <p:nvPr/>
        </p:nvCxnSpPr>
        <p:spPr>
          <a:xfrm>
            <a:off x="7885845" y="2661025"/>
            <a:ext cx="0" cy="255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96" name="Google Shape;296;p28"/>
          <p:cNvSpPr txBox="1">
            <a:spLocks noGrp="1"/>
          </p:cNvSpPr>
          <p:nvPr>
            <p:ph type="subTitle" idx="5"/>
          </p:nvPr>
        </p:nvSpPr>
        <p:spPr>
          <a:xfrm>
            <a:off x="4468300" y="3677200"/>
            <a:ext cx="32553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6"/>
          </p:nvPr>
        </p:nvSpPr>
        <p:spPr>
          <a:xfrm>
            <a:off x="4468400" y="4166425"/>
            <a:ext cx="32553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8" name="Google Shape;298;p28"/>
          <p:cNvSpPr txBox="1">
            <a:spLocks noGrp="1"/>
          </p:cNvSpPr>
          <p:nvPr>
            <p:ph type="subTitle" idx="7"/>
          </p:nvPr>
        </p:nvSpPr>
        <p:spPr>
          <a:xfrm>
            <a:off x="8048000" y="3677200"/>
            <a:ext cx="32553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subTitle" idx="8"/>
          </p:nvPr>
        </p:nvSpPr>
        <p:spPr>
          <a:xfrm>
            <a:off x="8048100" y="4166425"/>
            <a:ext cx="32553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subTitle" idx="9"/>
          </p:nvPr>
        </p:nvSpPr>
        <p:spPr>
          <a:xfrm>
            <a:off x="888600" y="3677200"/>
            <a:ext cx="32553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subTitle" idx="13"/>
          </p:nvPr>
        </p:nvSpPr>
        <p:spPr>
          <a:xfrm>
            <a:off x="888700" y="4166425"/>
            <a:ext cx="32553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subTitle" idx="14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ubTitle" idx="15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data two callouts">
  <p:cSld name="CUSTOM_4_13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>
            <a:spLocks noGrp="1"/>
          </p:cNvSpPr>
          <p:nvPr>
            <p:ph type="subTitle" idx="1"/>
          </p:nvPr>
        </p:nvSpPr>
        <p:spPr>
          <a:xfrm>
            <a:off x="4555550" y="2436425"/>
            <a:ext cx="3014700" cy="12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subTitle" idx="2"/>
          </p:nvPr>
        </p:nvSpPr>
        <p:spPr>
          <a:xfrm>
            <a:off x="7972925" y="2436425"/>
            <a:ext cx="3014700" cy="12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308" name="Google Shape;308;p2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29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311" name="Google Shape;311;p29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9"/>
          <p:cNvSpPr txBox="1">
            <a:spLocks noGrp="1"/>
          </p:cNvSpPr>
          <p:nvPr>
            <p:ph type="subTitle" idx="3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subTitle" idx="4"/>
          </p:nvPr>
        </p:nvSpPr>
        <p:spPr>
          <a:xfrm>
            <a:off x="887800" y="2596700"/>
            <a:ext cx="3182700" cy="26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cxnSp>
        <p:nvCxnSpPr>
          <p:cNvPr id="314" name="Google Shape;314;p29"/>
          <p:cNvCxnSpPr/>
          <p:nvPr/>
        </p:nvCxnSpPr>
        <p:spPr>
          <a:xfrm>
            <a:off x="7885850" y="3677350"/>
            <a:ext cx="0" cy="14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15" name="Google Shape;315;p29"/>
          <p:cNvSpPr txBox="1">
            <a:spLocks noGrp="1"/>
          </p:cNvSpPr>
          <p:nvPr>
            <p:ph type="subTitle" idx="5"/>
          </p:nvPr>
        </p:nvSpPr>
        <p:spPr>
          <a:xfrm>
            <a:off x="4620750" y="3677388"/>
            <a:ext cx="29496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subTitle" idx="6"/>
          </p:nvPr>
        </p:nvSpPr>
        <p:spPr>
          <a:xfrm>
            <a:off x="4620750" y="4166613"/>
            <a:ext cx="29496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subTitle" idx="7"/>
          </p:nvPr>
        </p:nvSpPr>
        <p:spPr>
          <a:xfrm>
            <a:off x="8051175" y="3677388"/>
            <a:ext cx="29496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subTitle" idx="8"/>
          </p:nvPr>
        </p:nvSpPr>
        <p:spPr>
          <a:xfrm>
            <a:off x="8051175" y="4166613"/>
            <a:ext cx="29496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9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13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data two pies">
  <p:cSld name="CUSTOM_4_1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Google Shape;323;p3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3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5" name="Google Shape;325;p30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326" name="Google Shape;326;p30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0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28" name="Google Shape;328;p30"/>
          <p:cNvCxnSpPr/>
          <p:nvPr/>
        </p:nvCxnSpPr>
        <p:spPr>
          <a:xfrm>
            <a:off x="7885850" y="4439350"/>
            <a:ext cx="0" cy="14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29" name="Google Shape;329;p30"/>
          <p:cNvSpPr txBox="1">
            <a:spLocks noGrp="1"/>
          </p:cNvSpPr>
          <p:nvPr>
            <p:ph type="subTitle" idx="2"/>
          </p:nvPr>
        </p:nvSpPr>
        <p:spPr>
          <a:xfrm>
            <a:off x="887800" y="2596700"/>
            <a:ext cx="3182700" cy="26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330" name="Google Shape;330;p30"/>
          <p:cNvSpPr txBox="1">
            <a:spLocks noGrp="1"/>
          </p:cNvSpPr>
          <p:nvPr>
            <p:ph type="subTitle" idx="3"/>
          </p:nvPr>
        </p:nvSpPr>
        <p:spPr>
          <a:xfrm>
            <a:off x="4620750" y="4439350"/>
            <a:ext cx="29496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31" name="Google Shape;331;p30"/>
          <p:cNvSpPr txBox="1">
            <a:spLocks noGrp="1"/>
          </p:cNvSpPr>
          <p:nvPr>
            <p:ph type="subTitle" idx="4"/>
          </p:nvPr>
        </p:nvSpPr>
        <p:spPr>
          <a:xfrm>
            <a:off x="4620750" y="4928575"/>
            <a:ext cx="29496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subTitle" idx="5"/>
          </p:nvPr>
        </p:nvSpPr>
        <p:spPr>
          <a:xfrm>
            <a:off x="8051175" y="4439350"/>
            <a:ext cx="29496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6"/>
          </p:nvPr>
        </p:nvSpPr>
        <p:spPr>
          <a:xfrm>
            <a:off x="8051175" y="4928575"/>
            <a:ext cx="29496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4" name="Google Shape;334;p30"/>
          <p:cNvSpPr txBox="1">
            <a:spLocks noGrp="1"/>
          </p:cNvSpPr>
          <p:nvPr>
            <p:ph type="subTitle" idx="7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subTitle" idx="8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2 Title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>
            <a:off x="2083725" y="3521825"/>
            <a:ext cx="7533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Display"/>
              <a:buNone/>
              <a:defRPr sz="28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2083875" y="1743625"/>
            <a:ext cx="7533300" cy="160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2"/>
          </p:nvPr>
        </p:nvSpPr>
        <p:spPr>
          <a:xfrm>
            <a:off x="2083725" y="4605500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 sz="1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3"/>
          </p:nvPr>
        </p:nvSpPr>
        <p:spPr>
          <a:xfrm>
            <a:off x="4471850" y="4605500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 sz="1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pic>
        <p:nvPicPr>
          <p:cNvPr id="44" name="Google Shape;4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data large pie">
  <p:cSld name="CUSTOM_4_1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8" name="Google Shape;338;p3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3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31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341" name="Google Shape;341;p31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subTitle" idx="2"/>
          </p:nvPr>
        </p:nvSpPr>
        <p:spPr>
          <a:xfrm>
            <a:off x="887800" y="2596700"/>
            <a:ext cx="3182700" cy="26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subTitle" idx="3"/>
          </p:nvPr>
        </p:nvSpPr>
        <p:spPr>
          <a:xfrm>
            <a:off x="9078238" y="3048425"/>
            <a:ext cx="9144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9pPr>
          </a:lstStyle>
          <a:p>
            <a:endParaRPr/>
          </a:p>
        </p:txBody>
      </p:sp>
      <p:sp>
        <p:nvSpPr>
          <p:cNvPr id="345" name="Google Shape;345;p31"/>
          <p:cNvSpPr txBox="1">
            <a:spLocks noGrp="1"/>
          </p:cNvSpPr>
          <p:nvPr>
            <p:ph type="subTitle" idx="4"/>
          </p:nvPr>
        </p:nvSpPr>
        <p:spPr>
          <a:xfrm>
            <a:off x="10284513" y="3048425"/>
            <a:ext cx="9144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9pPr>
          </a:lstStyle>
          <a:p>
            <a:endParaRPr/>
          </a:p>
        </p:txBody>
      </p:sp>
      <p:sp>
        <p:nvSpPr>
          <p:cNvPr id="346" name="Google Shape;346;p31"/>
          <p:cNvSpPr txBox="1">
            <a:spLocks noGrp="1"/>
          </p:cNvSpPr>
          <p:nvPr>
            <p:ph type="subTitle" idx="5"/>
          </p:nvPr>
        </p:nvSpPr>
        <p:spPr>
          <a:xfrm>
            <a:off x="9078238" y="3841627"/>
            <a:ext cx="9144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subTitle" idx="6"/>
          </p:nvPr>
        </p:nvSpPr>
        <p:spPr>
          <a:xfrm>
            <a:off x="10284513" y="3841627"/>
            <a:ext cx="9144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9pPr>
          </a:lstStyle>
          <a:p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subTitle" idx="7"/>
          </p:nvPr>
        </p:nvSpPr>
        <p:spPr>
          <a:xfrm>
            <a:off x="9078238" y="4603527"/>
            <a:ext cx="9144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9pPr>
          </a:lstStyle>
          <a:p>
            <a:endParaRPr/>
          </a:p>
        </p:txBody>
      </p:sp>
      <p:sp>
        <p:nvSpPr>
          <p:cNvPr id="349" name="Google Shape;349;p31"/>
          <p:cNvSpPr txBox="1">
            <a:spLocks noGrp="1"/>
          </p:cNvSpPr>
          <p:nvPr>
            <p:ph type="subTitle" idx="8"/>
          </p:nvPr>
        </p:nvSpPr>
        <p:spPr>
          <a:xfrm>
            <a:off x="10284513" y="4603527"/>
            <a:ext cx="9144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9pPr>
          </a:lstStyle>
          <a:p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subTitle" idx="9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51" name="Google Shape;351;p31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352" name="Google Shape;352;p31"/>
          <p:cNvSpPr txBox="1">
            <a:spLocks noGrp="1"/>
          </p:cNvSpPr>
          <p:nvPr>
            <p:ph type="subTitle" idx="13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data percentage bars">
  <p:cSld name="CUSTOM_4_10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p32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3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Google Shape;356;p32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357" name="Google Shape;357;p3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2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32"/>
          <p:cNvSpPr txBox="1">
            <a:spLocks noGrp="1"/>
          </p:cNvSpPr>
          <p:nvPr>
            <p:ph type="subTitle" idx="2"/>
          </p:nvPr>
        </p:nvSpPr>
        <p:spPr>
          <a:xfrm>
            <a:off x="8048050" y="2898600"/>
            <a:ext cx="3410400" cy="7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60" name="Google Shape;360;p32"/>
          <p:cNvSpPr txBox="1">
            <a:spLocks noGrp="1"/>
          </p:cNvSpPr>
          <p:nvPr>
            <p:ph type="subTitle" idx="3"/>
          </p:nvPr>
        </p:nvSpPr>
        <p:spPr>
          <a:xfrm>
            <a:off x="8048050" y="2540600"/>
            <a:ext cx="3410400" cy="33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61" name="Google Shape;361;p32"/>
          <p:cNvSpPr txBox="1">
            <a:spLocks noGrp="1"/>
          </p:cNvSpPr>
          <p:nvPr>
            <p:ph type="subTitle" idx="4"/>
          </p:nvPr>
        </p:nvSpPr>
        <p:spPr>
          <a:xfrm>
            <a:off x="8048050" y="4676800"/>
            <a:ext cx="3410400" cy="7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5"/>
          </p:nvPr>
        </p:nvSpPr>
        <p:spPr>
          <a:xfrm>
            <a:off x="8048050" y="4318800"/>
            <a:ext cx="3410400" cy="33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363" name="Google Shape;363;p32"/>
          <p:cNvSpPr/>
          <p:nvPr/>
        </p:nvSpPr>
        <p:spPr>
          <a:xfrm>
            <a:off x="88952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2"/>
          <p:cNvSpPr/>
          <p:nvPr/>
        </p:nvSpPr>
        <p:spPr>
          <a:xfrm>
            <a:off x="88952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88952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2"/>
          <p:cNvSpPr/>
          <p:nvPr/>
        </p:nvSpPr>
        <p:spPr>
          <a:xfrm>
            <a:off x="88952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"/>
          <p:cNvSpPr/>
          <p:nvPr/>
        </p:nvSpPr>
        <p:spPr>
          <a:xfrm>
            <a:off x="88952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2"/>
          <p:cNvSpPr/>
          <p:nvPr/>
        </p:nvSpPr>
        <p:spPr>
          <a:xfrm>
            <a:off x="88952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2"/>
          <p:cNvSpPr/>
          <p:nvPr/>
        </p:nvSpPr>
        <p:spPr>
          <a:xfrm>
            <a:off x="88952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2"/>
          <p:cNvSpPr/>
          <p:nvPr/>
        </p:nvSpPr>
        <p:spPr>
          <a:xfrm>
            <a:off x="88952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88952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2"/>
          <p:cNvSpPr/>
          <p:nvPr/>
        </p:nvSpPr>
        <p:spPr>
          <a:xfrm>
            <a:off x="88952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158600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>
            <a:off x="158600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158600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2"/>
          <p:cNvSpPr/>
          <p:nvPr/>
        </p:nvSpPr>
        <p:spPr>
          <a:xfrm>
            <a:off x="158600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2"/>
          <p:cNvSpPr/>
          <p:nvPr/>
        </p:nvSpPr>
        <p:spPr>
          <a:xfrm>
            <a:off x="158600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158600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2"/>
          <p:cNvSpPr/>
          <p:nvPr/>
        </p:nvSpPr>
        <p:spPr>
          <a:xfrm>
            <a:off x="158600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2"/>
          <p:cNvSpPr/>
          <p:nvPr/>
        </p:nvSpPr>
        <p:spPr>
          <a:xfrm>
            <a:off x="158600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2"/>
          <p:cNvSpPr/>
          <p:nvPr/>
        </p:nvSpPr>
        <p:spPr>
          <a:xfrm>
            <a:off x="158600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>
            <a:off x="158600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2"/>
          <p:cNvSpPr/>
          <p:nvPr/>
        </p:nvSpPr>
        <p:spPr>
          <a:xfrm>
            <a:off x="228247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2"/>
          <p:cNvSpPr/>
          <p:nvPr/>
        </p:nvSpPr>
        <p:spPr>
          <a:xfrm>
            <a:off x="228247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2"/>
          <p:cNvSpPr/>
          <p:nvPr/>
        </p:nvSpPr>
        <p:spPr>
          <a:xfrm>
            <a:off x="228247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>
            <a:off x="228247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>
            <a:off x="228247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>
            <a:off x="228247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228247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>
            <a:off x="228247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228247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>
            <a:off x="228247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>
            <a:off x="297895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>
            <a:off x="297895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297895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>
            <a:off x="297895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297895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>
            <a:off x="297895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>
            <a:off x="297895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>
            <a:off x="297895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>
            <a:off x="297895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>
            <a:off x="297895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>
            <a:off x="367542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>
            <a:off x="367542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"/>
          <p:cNvSpPr/>
          <p:nvPr/>
        </p:nvSpPr>
        <p:spPr>
          <a:xfrm>
            <a:off x="367542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/>
          <p:nvPr/>
        </p:nvSpPr>
        <p:spPr>
          <a:xfrm>
            <a:off x="367542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2"/>
          <p:cNvSpPr/>
          <p:nvPr/>
        </p:nvSpPr>
        <p:spPr>
          <a:xfrm>
            <a:off x="367542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/>
          <p:nvPr/>
        </p:nvSpPr>
        <p:spPr>
          <a:xfrm>
            <a:off x="367542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/>
          <p:nvPr/>
        </p:nvSpPr>
        <p:spPr>
          <a:xfrm>
            <a:off x="367542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/>
          <p:nvPr/>
        </p:nvSpPr>
        <p:spPr>
          <a:xfrm>
            <a:off x="367542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>
            <a:off x="367542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/>
          <p:nvPr/>
        </p:nvSpPr>
        <p:spPr>
          <a:xfrm>
            <a:off x="367542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"/>
          <p:cNvSpPr/>
          <p:nvPr/>
        </p:nvSpPr>
        <p:spPr>
          <a:xfrm>
            <a:off x="437190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/>
          <p:nvPr/>
        </p:nvSpPr>
        <p:spPr>
          <a:xfrm>
            <a:off x="437190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>
            <a:off x="437190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>
            <a:off x="437190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>
            <a:off x="437190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437190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437190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437190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>
            <a:off x="437190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>
            <a:off x="437190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>
            <a:off x="506837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>
            <a:off x="506837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>
            <a:off x="506837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>
            <a:off x="506837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>
            <a:off x="506837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506837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506837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506837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>
            <a:off x="506837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506837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576485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576485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>
            <a:off x="576485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>
            <a:off x="576485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/>
          <p:nvPr/>
        </p:nvSpPr>
        <p:spPr>
          <a:xfrm>
            <a:off x="576485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>
            <a:off x="576485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>
            <a:off x="576485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>
            <a:off x="576485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>
            <a:off x="576485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>
            <a:off x="576485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"/>
          <p:cNvSpPr/>
          <p:nvPr/>
        </p:nvSpPr>
        <p:spPr>
          <a:xfrm>
            <a:off x="646132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"/>
          <p:cNvSpPr/>
          <p:nvPr/>
        </p:nvSpPr>
        <p:spPr>
          <a:xfrm>
            <a:off x="646132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>
            <a:off x="646132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2"/>
          <p:cNvSpPr/>
          <p:nvPr/>
        </p:nvSpPr>
        <p:spPr>
          <a:xfrm>
            <a:off x="646132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2"/>
          <p:cNvSpPr/>
          <p:nvPr/>
        </p:nvSpPr>
        <p:spPr>
          <a:xfrm>
            <a:off x="646132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2"/>
          <p:cNvSpPr/>
          <p:nvPr/>
        </p:nvSpPr>
        <p:spPr>
          <a:xfrm>
            <a:off x="646132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2"/>
          <p:cNvSpPr/>
          <p:nvPr/>
        </p:nvSpPr>
        <p:spPr>
          <a:xfrm>
            <a:off x="646132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>
            <a:off x="646132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>
            <a:off x="646132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2"/>
          <p:cNvSpPr/>
          <p:nvPr/>
        </p:nvSpPr>
        <p:spPr>
          <a:xfrm>
            <a:off x="646132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2"/>
          <p:cNvSpPr/>
          <p:nvPr/>
        </p:nvSpPr>
        <p:spPr>
          <a:xfrm>
            <a:off x="715780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2"/>
          <p:cNvSpPr/>
          <p:nvPr/>
        </p:nvSpPr>
        <p:spPr>
          <a:xfrm>
            <a:off x="715780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715780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"/>
          <p:cNvSpPr/>
          <p:nvPr/>
        </p:nvSpPr>
        <p:spPr>
          <a:xfrm>
            <a:off x="715780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2"/>
          <p:cNvSpPr/>
          <p:nvPr/>
        </p:nvSpPr>
        <p:spPr>
          <a:xfrm>
            <a:off x="715780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715780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715780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2"/>
          <p:cNvSpPr/>
          <p:nvPr/>
        </p:nvSpPr>
        <p:spPr>
          <a:xfrm>
            <a:off x="715780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2"/>
          <p:cNvSpPr/>
          <p:nvPr/>
        </p:nvSpPr>
        <p:spPr>
          <a:xfrm>
            <a:off x="715780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2"/>
          <p:cNvSpPr/>
          <p:nvPr/>
        </p:nvSpPr>
        <p:spPr>
          <a:xfrm>
            <a:off x="715780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2"/>
          <p:cNvSpPr/>
          <p:nvPr/>
        </p:nvSpPr>
        <p:spPr>
          <a:xfrm>
            <a:off x="88952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2"/>
          <p:cNvSpPr/>
          <p:nvPr/>
        </p:nvSpPr>
        <p:spPr>
          <a:xfrm>
            <a:off x="88952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2"/>
          <p:cNvSpPr/>
          <p:nvPr/>
        </p:nvSpPr>
        <p:spPr>
          <a:xfrm>
            <a:off x="88952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2"/>
          <p:cNvSpPr/>
          <p:nvPr/>
        </p:nvSpPr>
        <p:spPr>
          <a:xfrm>
            <a:off x="88952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2"/>
          <p:cNvSpPr/>
          <p:nvPr/>
        </p:nvSpPr>
        <p:spPr>
          <a:xfrm>
            <a:off x="88952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2"/>
          <p:cNvSpPr/>
          <p:nvPr/>
        </p:nvSpPr>
        <p:spPr>
          <a:xfrm>
            <a:off x="88952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2"/>
          <p:cNvSpPr/>
          <p:nvPr/>
        </p:nvSpPr>
        <p:spPr>
          <a:xfrm>
            <a:off x="88952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2"/>
          <p:cNvSpPr/>
          <p:nvPr/>
        </p:nvSpPr>
        <p:spPr>
          <a:xfrm>
            <a:off x="88952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2"/>
          <p:cNvSpPr/>
          <p:nvPr/>
        </p:nvSpPr>
        <p:spPr>
          <a:xfrm>
            <a:off x="88952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>
            <a:off x="88952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2"/>
          <p:cNvSpPr/>
          <p:nvPr/>
        </p:nvSpPr>
        <p:spPr>
          <a:xfrm>
            <a:off x="158600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2"/>
          <p:cNvSpPr/>
          <p:nvPr/>
        </p:nvSpPr>
        <p:spPr>
          <a:xfrm>
            <a:off x="158600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2"/>
          <p:cNvSpPr/>
          <p:nvPr/>
        </p:nvSpPr>
        <p:spPr>
          <a:xfrm>
            <a:off x="158600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2"/>
          <p:cNvSpPr/>
          <p:nvPr/>
        </p:nvSpPr>
        <p:spPr>
          <a:xfrm>
            <a:off x="158600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2"/>
          <p:cNvSpPr/>
          <p:nvPr/>
        </p:nvSpPr>
        <p:spPr>
          <a:xfrm>
            <a:off x="158600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2"/>
          <p:cNvSpPr/>
          <p:nvPr/>
        </p:nvSpPr>
        <p:spPr>
          <a:xfrm>
            <a:off x="158600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2"/>
          <p:cNvSpPr/>
          <p:nvPr/>
        </p:nvSpPr>
        <p:spPr>
          <a:xfrm>
            <a:off x="158600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2"/>
          <p:cNvSpPr/>
          <p:nvPr/>
        </p:nvSpPr>
        <p:spPr>
          <a:xfrm>
            <a:off x="158600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2"/>
          <p:cNvSpPr/>
          <p:nvPr/>
        </p:nvSpPr>
        <p:spPr>
          <a:xfrm>
            <a:off x="158600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2"/>
          <p:cNvSpPr/>
          <p:nvPr/>
        </p:nvSpPr>
        <p:spPr>
          <a:xfrm>
            <a:off x="158600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228247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228247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2"/>
          <p:cNvSpPr/>
          <p:nvPr/>
        </p:nvSpPr>
        <p:spPr>
          <a:xfrm>
            <a:off x="228247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2"/>
          <p:cNvSpPr/>
          <p:nvPr/>
        </p:nvSpPr>
        <p:spPr>
          <a:xfrm>
            <a:off x="228247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"/>
          <p:cNvSpPr/>
          <p:nvPr/>
        </p:nvSpPr>
        <p:spPr>
          <a:xfrm>
            <a:off x="228247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228247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2"/>
          <p:cNvSpPr/>
          <p:nvPr/>
        </p:nvSpPr>
        <p:spPr>
          <a:xfrm>
            <a:off x="228247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2"/>
          <p:cNvSpPr/>
          <p:nvPr/>
        </p:nvSpPr>
        <p:spPr>
          <a:xfrm>
            <a:off x="228247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2"/>
          <p:cNvSpPr/>
          <p:nvPr/>
        </p:nvSpPr>
        <p:spPr>
          <a:xfrm>
            <a:off x="228247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2"/>
          <p:cNvSpPr/>
          <p:nvPr/>
        </p:nvSpPr>
        <p:spPr>
          <a:xfrm>
            <a:off x="228247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2"/>
          <p:cNvSpPr/>
          <p:nvPr/>
        </p:nvSpPr>
        <p:spPr>
          <a:xfrm>
            <a:off x="297895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2"/>
          <p:cNvSpPr/>
          <p:nvPr/>
        </p:nvSpPr>
        <p:spPr>
          <a:xfrm>
            <a:off x="297895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2"/>
          <p:cNvSpPr/>
          <p:nvPr/>
        </p:nvSpPr>
        <p:spPr>
          <a:xfrm>
            <a:off x="297895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2"/>
          <p:cNvSpPr/>
          <p:nvPr/>
        </p:nvSpPr>
        <p:spPr>
          <a:xfrm>
            <a:off x="297895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2"/>
          <p:cNvSpPr/>
          <p:nvPr/>
        </p:nvSpPr>
        <p:spPr>
          <a:xfrm>
            <a:off x="297895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2"/>
          <p:cNvSpPr/>
          <p:nvPr/>
        </p:nvSpPr>
        <p:spPr>
          <a:xfrm>
            <a:off x="297895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2"/>
          <p:cNvSpPr/>
          <p:nvPr/>
        </p:nvSpPr>
        <p:spPr>
          <a:xfrm>
            <a:off x="297895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2"/>
          <p:cNvSpPr/>
          <p:nvPr/>
        </p:nvSpPr>
        <p:spPr>
          <a:xfrm>
            <a:off x="297895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2"/>
          <p:cNvSpPr/>
          <p:nvPr/>
        </p:nvSpPr>
        <p:spPr>
          <a:xfrm>
            <a:off x="297895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297895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367542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367542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367542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2"/>
          <p:cNvSpPr/>
          <p:nvPr/>
        </p:nvSpPr>
        <p:spPr>
          <a:xfrm>
            <a:off x="367542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2"/>
          <p:cNvSpPr/>
          <p:nvPr/>
        </p:nvSpPr>
        <p:spPr>
          <a:xfrm>
            <a:off x="367542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2"/>
          <p:cNvSpPr/>
          <p:nvPr/>
        </p:nvSpPr>
        <p:spPr>
          <a:xfrm>
            <a:off x="367542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2"/>
          <p:cNvSpPr/>
          <p:nvPr/>
        </p:nvSpPr>
        <p:spPr>
          <a:xfrm>
            <a:off x="367542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367542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2"/>
          <p:cNvSpPr/>
          <p:nvPr/>
        </p:nvSpPr>
        <p:spPr>
          <a:xfrm>
            <a:off x="367542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2"/>
          <p:cNvSpPr/>
          <p:nvPr/>
        </p:nvSpPr>
        <p:spPr>
          <a:xfrm>
            <a:off x="367542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2"/>
          <p:cNvSpPr/>
          <p:nvPr/>
        </p:nvSpPr>
        <p:spPr>
          <a:xfrm>
            <a:off x="437190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2"/>
          <p:cNvSpPr/>
          <p:nvPr/>
        </p:nvSpPr>
        <p:spPr>
          <a:xfrm>
            <a:off x="437190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2"/>
          <p:cNvSpPr/>
          <p:nvPr/>
        </p:nvSpPr>
        <p:spPr>
          <a:xfrm>
            <a:off x="437190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2"/>
          <p:cNvSpPr/>
          <p:nvPr/>
        </p:nvSpPr>
        <p:spPr>
          <a:xfrm>
            <a:off x="437190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>
            <a:off x="437190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2"/>
          <p:cNvSpPr/>
          <p:nvPr/>
        </p:nvSpPr>
        <p:spPr>
          <a:xfrm>
            <a:off x="437190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"/>
          <p:cNvSpPr/>
          <p:nvPr/>
        </p:nvSpPr>
        <p:spPr>
          <a:xfrm>
            <a:off x="437190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>
            <a:off x="437190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>
            <a:off x="437190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>
            <a:off x="437190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>
            <a:off x="506837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>
            <a:off x="506837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>
            <a:off x="506837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>
            <a:off x="506837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2"/>
          <p:cNvSpPr/>
          <p:nvPr/>
        </p:nvSpPr>
        <p:spPr>
          <a:xfrm>
            <a:off x="506837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506837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2"/>
          <p:cNvSpPr/>
          <p:nvPr/>
        </p:nvSpPr>
        <p:spPr>
          <a:xfrm>
            <a:off x="506837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"/>
          <p:cNvSpPr/>
          <p:nvPr/>
        </p:nvSpPr>
        <p:spPr>
          <a:xfrm>
            <a:off x="506837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2"/>
          <p:cNvSpPr/>
          <p:nvPr/>
        </p:nvSpPr>
        <p:spPr>
          <a:xfrm>
            <a:off x="506837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2"/>
          <p:cNvSpPr/>
          <p:nvPr/>
        </p:nvSpPr>
        <p:spPr>
          <a:xfrm>
            <a:off x="506837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2"/>
          <p:cNvSpPr/>
          <p:nvPr/>
        </p:nvSpPr>
        <p:spPr>
          <a:xfrm>
            <a:off x="576485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2"/>
          <p:cNvSpPr/>
          <p:nvPr/>
        </p:nvSpPr>
        <p:spPr>
          <a:xfrm>
            <a:off x="576485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2"/>
          <p:cNvSpPr/>
          <p:nvPr/>
        </p:nvSpPr>
        <p:spPr>
          <a:xfrm>
            <a:off x="576485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2"/>
          <p:cNvSpPr/>
          <p:nvPr/>
        </p:nvSpPr>
        <p:spPr>
          <a:xfrm>
            <a:off x="576485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2"/>
          <p:cNvSpPr/>
          <p:nvPr/>
        </p:nvSpPr>
        <p:spPr>
          <a:xfrm>
            <a:off x="576485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2"/>
          <p:cNvSpPr/>
          <p:nvPr/>
        </p:nvSpPr>
        <p:spPr>
          <a:xfrm>
            <a:off x="576485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2"/>
          <p:cNvSpPr/>
          <p:nvPr/>
        </p:nvSpPr>
        <p:spPr>
          <a:xfrm>
            <a:off x="576485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2"/>
          <p:cNvSpPr/>
          <p:nvPr/>
        </p:nvSpPr>
        <p:spPr>
          <a:xfrm>
            <a:off x="576485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2"/>
          <p:cNvSpPr/>
          <p:nvPr/>
        </p:nvSpPr>
        <p:spPr>
          <a:xfrm>
            <a:off x="576485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>
            <a:off x="576485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>
            <a:off x="646132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>
            <a:off x="646132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2"/>
          <p:cNvSpPr/>
          <p:nvPr/>
        </p:nvSpPr>
        <p:spPr>
          <a:xfrm>
            <a:off x="646132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2"/>
          <p:cNvSpPr/>
          <p:nvPr/>
        </p:nvSpPr>
        <p:spPr>
          <a:xfrm>
            <a:off x="646132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2"/>
          <p:cNvSpPr/>
          <p:nvPr/>
        </p:nvSpPr>
        <p:spPr>
          <a:xfrm>
            <a:off x="646132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2"/>
          <p:cNvSpPr/>
          <p:nvPr/>
        </p:nvSpPr>
        <p:spPr>
          <a:xfrm>
            <a:off x="646132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646132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2"/>
          <p:cNvSpPr/>
          <p:nvPr/>
        </p:nvSpPr>
        <p:spPr>
          <a:xfrm>
            <a:off x="646132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2"/>
          <p:cNvSpPr/>
          <p:nvPr/>
        </p:nvSpPr>
        <p:spPr>
          <a:xfrm>
            <a:off x="646132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2"/>
          <p:cNvSpPr/>
          <p:nvPr/>
        </p:nvSpPr>
        <p:spPr>
          <a:xfrm>
            <a:off x="646132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2"/>
          <p:cNvSpPr/>
          <p:nvPr/>
        </p:nvSpPr>
        <p:spPr>
          <a:xfrm>
            <a:off x="715780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2"/>
          <p:cNvSpPr/>
          <p:nvPr/>
        </p:nvSpPr>
        <p:spPr>
          <a:xfrm>
            <a:off x="715780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2"/>
          <p:cNvSpPr/>
          <p:nvPr/>
        </p:nvSpPr>
        <p:spPr>
          <a:xfrm>
            <a:off x="715780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715780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715780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715780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715780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>
            <a:off x="715780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>
            <a:off x="715780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2"/>
          <p:cNvSpPr/>
          <p:nvPr/>
        </p:nvSpPr>
        <p:spPr>
          <a:xfrm>
            <a:off x="715780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2"/>
          <p:cNvSpPr txBox="1">
            <a:spLocks noGrp="1"/>
          </p:cNvSpPr>
          <p:nvPr>
            <p:ph type="subTitle" idx="6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564" name="Google Shape;564;p32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subTitle" idx="7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quote three column">
  <p:cSld name="CUSTOM_4_9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7" name="Google Shape;567;p33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3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9" name="Google Shape;569;p33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570" name="Google Shape;570;p33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3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72" name="Google Shape;572;p33"/>
          <p:cNvCxnSpPr/>
          <p:nvPr/>
        </p:nvCxnSpPr>
        <p:spPr>
          <a:xfrm>
            <a:off x="4307600" y="2776950"/>
            <a:ext cx="0" cy="230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33"/>
          <p:cNvCxnSpPr/>
          <p:nvPr/>
        </p:nvCxnSpPr>
        <p:spPr>
          <a:xfrm>
            <a:off x="7890550" y="2776950"/>
            <a:ext cx="0" cy="230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4" name="Google Shape;574;p33"/>
          <p:cNvSpPr txBox="1">
            <a:spLocks noGrp="1"/>
          </p:cNvSpPr>
          <p:nvPr>
            <p:ph type="subTitle" idx="2"/>
          </p:nvPr>
        </p:nvSpPr>
        <p:spPr>
          <a:xfrm>
            <a:off x="1140925" y="4681050"/>
            <a:ext cx="27504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75" name="Google Shape;575;p33"/>
          <p:cNvSpPr txBox="1">
            <a:spLocks noGrp="1"/>
          </p:cNvSpPr>
          <p:nvPr>
            <p:ph type="subTitle" idx="3"/>
          </p:nvPr>
        </p:nvSpPr>
        <p:spPr>
          <a:xfrm>
            <a:off x="1140925" y="2813710"/>
            <a:ext cx="27504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76" name="Google Shape;576;p33"/>
          <p:cNvSpPr txBox="1">
            <a:spLocks noGrp="1"/>
          </p:cNvSpPr>
          <p:nvPr>
            <p:ph type="subTitle" idx="4"/>
          </p:nvPr>
        </p:nvSpPr>
        <p:spPr>
          <a:xfrm>
            <a:off x="4723875" y="2813710"/>
            <a:ext cx="27504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77" name="Google Shape;577;p33"/>
          <p:cNvSpPr txBox="1">
            <a:spLocks noGrp="1"/>
          </p:cNvSpPr>
          <p:nvPr>
            <p:ph type="subTitle" idx="5"/>
          </p:nvPr>
        </p:nvSpPr>
        <p:spPr>
          <a:xfrm>
            <a:off x="8306825" y="2813710"/>
            <a:ext cx="27504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78" name="Google Shape;578;p33"/>
          <p:cNvSpPr txBox="1">
            <a:spLocks noGrp="1"/>
          </p:cNvSpPr>
          <p:nvPr>
            <p:ph type="subTitle" idx="6"/>
          </p:nvPr>
        </p:nvSpPr>
        <p:spPr>
          <a:xfrm>
            <a:off x="4720800" y="4681050"/>
            <a:ext cx="27504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79" name="Google Shape;579;p33"/>
          <p:cNvSpPr txBox="1">
            <a:spLocks noGrp="1"/>
          </p:cNvSpPr>
          <p:nvPr>
            <p:ph type="subTitle" idx="7"/>
          </p:nvPr>
        </p:nvSpPr>
        <p:spPr>
          <a:xfrm>
            <a:off x="8306825" y="4681050"/>
            <a:ext cx="27504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pic>
        <p:nvPicPr>
          <p:cNvPr id="580" name="Google Shape;5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805" y="2217196"/>
            <a:ext cx="553219" cy="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759" y="2217196"/>
            <a:ext cx="553219" cy="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0712" y="2217196"/>
            <a:ext cx="553219" cy="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33"/>
          <p:cNvSpPr txBox="1">
            <a:spLocks noGrp="1"/>
          </p:cNvSpPr>
          <p:nvPr>
            <p:ph type="subTitle" idx="8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584" name="Google Shape;584;p33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subTitle" idx="9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quote two column">
  <p:cSld name="CUSTOM_4_8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7" name="Google Shape;587;p3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8" name="Google Shape;588;p3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9" name="Google Shape;589;p34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590" name="Google Shape;590;p34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4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92" name="Google Shape;592;p34"/>
          <p:cNvCxnSpPr/>
          <p:nvPr/>
        </p:nvCxnSpPr>
        <p:spPr>
          <a:xfrm>
            <a:off x="6098909" y="2796200"/>
            <a:ext cx="0" cy="29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93" name="Google Shape;593;p34"/>
          <p:cNvSpPr txBox="1">
            <a:spLocks noGrp="1"/>
          </p:cNvSpPr>
          <p:nvPr>
            <p:ph type="subTitle" idx="2"/>
          </p:nvPr>
        </p:nvSpPr>
        <p:spPr>
          <a:xfrm>
            <a:off x="1343125" y="5036725"/>
            <a:ext cx="43980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94" name="Google Shape;594;p34"/>
          <p:cNvSpPr txBox="1">
            <a:spLocks noGrp="1"/>
          </p:cNvSpPr>
          <p:nvPr>
            <p:ph type="subTitle" idx="3"/>
          </p:nvPr>
        </p:nvSpPr>
        <p:spPr>
          <a:xfrm>
            <a:off x="1343125" y="2848100"/>
            <a:ext cx="4398000" cy="18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34"/>
          <p:cNvSpPr txBox="1">
            <a:spLocks noGrp="1"/>
          </p:cNvSpPr>
          <p:nvPr>
            <p:ph type="subTitle" idx="4"/>
          </p:nvPr>
        </p:nvSpPr>
        <p:spPr>
          <a:xfrm>
            <a:off x="6529325" y="5036725"/>
            <a:ext cx="43980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96" name="Google Shape;596;p34"/>
          <p:cNvSpPr txBox="1">
            <a:spLocks noGrp="1"/>
          </p:cNvSpPr>
          <p:nvPr>
            <p:ph type="subTitle" idx="5"/>
          </p:nvPr>
        </p:nvSpPr>
        <p:spPr>
          <a:xfrm>
            <a:off x="6529325" y="2848100"/>
            <a:ext cx="4398000" cy="18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597" name="Google Shape;5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082" y="2044890"/>
            <a:ext cx="731700" cy="73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282" y="2044890"/>
            <a:ext cx="731700" cy="73168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34"/>
          <p:cNvSpPr txBox="1">
            <a:spLocks noGrp="1"/>
          </p:cNvSpPr>
          <p:nvPr>
            <p:ph type="subTitle" idx="6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00" name="Google Shape;600;p34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601" name="Google Shape;601;p34"/>
          <p:cNvSpPr txBox="1">
            <a:spLocks noGrp="1"/>
          </p:cNvSpPr>
          <p:nvPr>
            <p:ph type="subTitle" idx="7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quote large">
  <p:cSld name="CUSTOM_4_7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5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604" name="Google Shape;604;p35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3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35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07" name="Google Shape;607;p35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5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title"/>
          </p:nvPr>
        </p:nvSpPr>
        <p:spPr>
          <a:xfrm>
            <a:off x="4465550" y="1455375"/>
            <a:ext cx="67248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610" name="Google Shape;610;p35"/>
          <p:cNvSpPr txBox="1">
            <a:spLocks noGrp="1"/>
          </p:cNvSpPr>
          <p:nvPr>
            <p:ph type="subTitle" idx="3"/>
          </p:nvPr>
        </p:nvSpPr>
        <p:spPr>
          <a:xfrm>
            <a:off x="4465600" y="5036725"/>
            <a:ext cx="4097700" cy="4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pic>
        <p:nvPicPr>
          <p:cNvPr id="611" name="Google Shape;6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450" y="1298452"/>
            <a:ext cx="731700" cy="73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wo by two">
  <p:cSld name="CUSTOM_4_6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3" name="Google Shape;613;p36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3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5" name="Google Shape;615;p36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16" name="Google Shape;616;p36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6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36"/>
          <p:cNvSpPr txBox="1">
            <a:spLocks noGrp="1"/>
          </p:cNvSpPr>
          <p:nvPr>
            <p:ph type="subTitle" idx="2"/>
          </p:nvPr>
        </p:nvSpPr>
        <p:spPr>
          <a:xfrm>
            <a:off x="6855088" y="2788100"/>
            <a:ext cx="35121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19" name="Google Shape;619;p36"/>
          <p:cNvSpPr txBox="1">
            <a:spLocks noGrp="1"/>
          </p:cNvSpPr>
          <p:nvPr>
            <p:ph type="subTitle" idx="3"/>
          </p:nvPr>
        </p:nvSpPr>
        <p:spPr>
          <a:xfrm>
            <a:off x="6855081" y="2352950"/>
            <a:ext cx="35121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20" name="Google Shape;620;p36"/>
          <p:cNvSpPr txBox="1">
            <a:spLocks noGrp="1"/>
          </p:cNvSpPr>
          <p:nvPr>
            <p:ph type="subTitle" idx="4"/>
          </p:nvPr>
        </p:nvSpPr>
        <p:spPr>
          <a:xfrm>
            <a:off x="6855088" y="4434375"/>
            <a:ext cx="35121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1" name="Google Shape;621;p36"/>
          <p:cNvSpPr txBox="1">
            <a:spLocks noGrp="1"/>
          </p:cNvSpPr>
          <p:nvPr>
            <p:ph type="subTitle" idx="5"/>
          </p:nvPr>
        </p:nvSpPr>
        <p:spPr>
          <a:xfrm>
            <a:off x="6855081" y="3999225"/>
            <a:ext cx="35121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22" name="Google Shape;622;p36"/>
          <p:cNvSpPr txBox="1">
            <a:spLocks noGrp="1"/>
          </p:cNvSpPr>
          <p:nvPr>
            <p:ph type="subTitle" idx="6"/>
          </p:nvPr>
        </p:nvSpPr>
        <p:spPr>
          <a:xfrm>
            <a:off x="2084625" y="2788100"/>
            <a:ext cx="35121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3" name="Google Shape;623;p36"/>
          <p:cNvSpPr txBox="1">
            <a:spLocks noGrp="1"/>
          </p:cNvSpPr>
          <p:nvPr>
            <p:ph type="subTitle" idx="7"/>
          </p:nvPr>
        </p:nvSpPr>
        <p:spPr>
          <a:xfrm>
            <a:off x="2084600" y="2352950"/>
            <a:ext cx="35121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24" name="Google Shape;624;p36"/>
          <p:cNvSpPr txBox="1">
            <a:spLocks noGrp="1"/>
          </p:cNvSpPr>
          <p:nvPr>
            <p:ph type="subTitle" idx="8"/>
          </p:nvPr>
        </p:nvSpPr>
        <p:spPr>
          <a:xfrm>
            <a:off x="2084625" y="4434375"/>
            <a:ext cx="35121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5" name="Google Shape;625;p36"/>
          <p:cNvSpPr txBox="1">
            <a:spLocks noGrp="1"/>
          </p:cNvSpPr>
          <p:nvPr>
            <p:ph type="subTitle" idx="9"/>
          </p:nvPr>
        </p:nvSpPr>
        <p:spPr>
          <a:xfrm>
            <a:off x="2084600" y="3999225"/>
            <a:ext cx="35121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26" name="Google Shape;626;p36"/>
          <p:cNvSpPr txBox="1">
            <a:spLocks noGrp="1"/>
          </p:cNvSpPr>
          <p:nvPr>
            <p:ph type="subTitle" idx="13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27" name="Google Shape;627;p36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628" name="Google Shape;628;p36"/>
          <p:cNvSpPr txBox="1">
            <a:spLocks noGrp="1"/>
          </p:cNvSpPr>
          <p:nvPr>
            <p:ph type="subTitle" idx="14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four column">
  <p:cSld name="CUSTOM_4_5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" name="Google Shape;630;p37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3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2" name="Google Shape;632;p37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33" name="Google Shape;633;p37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37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35" name="Google Shape;635;p37"/>
          <p:cNvCxnSpPr/>
          <p:nvPr/>
        </p:nvCxnSpPr>
        <p:spPr>
          <a:xfrm>
            <a:off x="3416583" y="3678000"/>
            <a:ext cx="0" cy="15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37"/>
          <p:cNvCxnSpPr/>
          <p:nvPr/>
        </p:nvCxnSpPr>
        <p:spPr>
          <a:xfrm>
            <a:off x="6096100" y="3678000"/>
            <a:ext cx="0" cy="15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37"/>
          <p:cNvCxnSpPr/>
          <p:nvPr/>
        </p:nvCxnSpPr>
        <p:spPr>
          <a:xfrm>
            <a:off x="8775617" y="3678000"/>
            <a:ext cx="0" cy="15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8" name="Google Shape;638;p37"/>
          <p:cNvSpPr txBox="1">
            <a:spLocks noGrp="1"/>
          </p:cNvSpPr>
          <p:nvPr>
            <p:ph type="subTitle" idx="2"/>
          </p:nvPr>
        </p:nvSpPr>
        <p:spPr>
          <a:xfrm>
            <a:off x="885075" y="4059500"/>
            <a:ext cx="23835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9" name="Google Shape;639;p37"/>
          <p:cNvSpPr txBox="1">
            <a:spLocks noGrp="1"/>
          </p:cNvSpPr>
          <p:nvPr>
            <p:ph type="subTitle" idx="3"/>
          </p:nvPr>
        </p:nvSpPr>
        <p:spPr>
          <a:xfrm>
            <a:off x="885050" y="3624350"/>
            <a:ext cx="23835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40" name="Google Shape;640;p37"/>
          <p:cNvSpPr txBox="1">
            <a:spLocks noGrp="1"/>
          </p:cNvSpPr>
          <p:nvPr>
            <p:ph type="subTitle" idx="4"/>
          </p:nvPr>
        </p:nvSpPr>
        <p:spPr>
          <a:xfrm>
            <a:off x="8923625" y="4059500"/>
            <a:ext cx="23835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1" name="Google Shape;641;p37"/>
          <p:cNvSpPr txBox="1">
            <a:spLocks noGrp="1"/>
          </p:cNvSpPr>
          <p:nvPr>
            <p:ph type="subTitle" idx="5"/>
          </p:nvPr>
        </p:nvSpPr>
        <p:spPr>
          <a:xfrm>
            <a:off x="8923600" y="3624350"/>
            <a:ext cx="23835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42" name="Google Shape;642;p37"/>
          <p:cNvSpPr txBox="1">
            <a:spLocks noGrp="1"/>
          </p:cNvSpPr>
          <p:nvPr>
            <p:ph type="subTitle" idx="6"/>
          </p:nvPr>
        </p:nvSpPr>
        <p:spPr>
          <a:xfrm>
            <a:off x="6244108" y="4059500"/>
            <a:ext cx="23835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3" name="Google Shape;643;p37"/>
          <p:cNvSpPr txBox="1">
            <a:spLocks noGrp="1"/>
          </p:cNvSpPr>
          <p:nvPr>
            <p:ph type="subTitle" idx="7"/>
          </p:nvPr>
        </p:nvSpPr>
        <p:spPr>
          <a:xfrm>
            <a:off x="6244083" y="3624350"/>
            <a:ext cx="23835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44" name="Google Shape;644;p37"/>
          <p:cNvSpPr txBox="1">
            <a:spLocks noGrp="1"/>
          </p:cNvSpPr>
          <p:nvPr>
            <p:ph type="subTitle" idx="8"/>
          </p:nvPr>
        </p:nvSpPr>
        <p:spPr>
          <a:xfrm>
            <a:off x="3564592" y="4059500"/>
            <a:ext cx="23835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5" name="Google Shape;645;p37"/>
          <p:cNvSpPr txBox="1">
            <a:spLocks noGrp="1"/>
          </p:cNvSpPr>
          <p:nvPr>
            <p:ph type="subTitle" idx="9"/>
          </p:nvPr>
        </p:nvSpPr>
        <p:spPr>
          <a:xfrm>
            <a:off x="3564567" y="3624350"/>
            <a:ext cx="2383500" cy="3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46" name="Google Shape;646;p37"/>
          <p:cNvSpPr txBox="1">
            <a:spLocks noGrp="1"/>
          </p:cNvSpPr>
          <p:nvPr>
            <p:ph type="subTitle" idx="13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47" name="Google Shape;647;p37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648" name="Google Shape;648;p37"/>
          <p:cNvSpPr txBox="1">
            <a:spLocks noGrp="1"/>
          </p:cNvSpPr>
          <p:nvPr>
            <p:ph type="subTitle" idx="14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tle left">
  <p:cSld name="CUSTOM_4_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8"/>
          <p:cNvSpPr txBox="1">
            <a:spLocks noGrp="1"/>
          </p:cNvSpPr>
          <p:nvPr>
            <p:ph type="subTitle" idx="1"/>
          </p:nvPr>
        </p:nvSpPr>
        <p:spPr>
          <a:xfrm>
            <a:off x="885050" y="3358700"/>
            <a:ext cx="3291900" cy="19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38"/>
          <p:cNvSpPr txBox="1">
            <a:spLocks noGrp="1"/>
          </p:cNvSpPr>
          <p:nvPr>
            <p:ph type="title"/>
          </p:nvPr>
        </p:nvSpPr>
        <p:spPr>
          <a:xfrm>
            <a:off x="885050" y="1240700"/>
            <a:ext cx="4114800" cy="19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52" name="Google Shape;652;p38"/>
          <p:cNvSpPr txBox="1">
            <a:spLocks noGrp="1"/>
          </p:cNvSpPr>
          <p:nvPr>
            <p:ph type="subTitle" idx="2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cxnSp>
        <p:nvCxnSpPr>
          <p:cNvPr id="653" name="Google Shape;653;p3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3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56" name="Google Shape;656;p38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38"/>
          <p:cNvSpPr txBox="1">
            <a:spLocks noGrp="1"/>
          </p:cNvSpPr>
          <p:nvPr>
            <p:ph type="subTitle" idx="3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8" name="Google Shape;658;p38"/>
          <p:cNvSpPr txBox="1">
            <a:spLocks noGrp="1"/>
          </p:cNvSpPr>
          <p:nvPr>
            <p:ph type="subTitle" idx="4"/>
          </p:nvPr>
        </p:nvSpPr>
        <p:spPr>
          <a:xfrm>
            <a:off x="6857350" y="1644050"/>
            <a:ext cx="4660800" cy="8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9" name="Google Shape;659;p38"/>
          <p:cNvSpPr txBox="1">
            <a:spLocks noGrp="1"/>
          </p:cNvSpPr>
          <p:nvPr>
            <p:ph type="subTitle" idx="5"/>
          </p:nvPr>
        </p:nvSpPr>
        <p:spPr>
          <a:xfrm>
            <a:off x="6857350" y="1240700"/>
            <a:ext cx="4660800" cy="34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60" name="Google Shape;660;p38"/>
          <p:cNvSpPr txBox="1">
            <a:spLocks noGrp="1"/>
          </p:cNvSpPr>
          <p:nvPr>
            <p:ph type="subTitle" idx="6"/>
          </p:nvPr>
        </p:nvSpPr>
        <p:spPr>
          <a:xfrm>
            <a:off x="6857350" y="3164125"/>
            <a:ext cx="4660800" cy="8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61" name="Google Shape;661;p38"/>
          <p:cNvSpPr txBox="1">
            <a:spLocks noGrp="1"/>
          </p:cNvSpPr>
          <p:nvPr>
            <p:ph type="subTitle" idx="7"/>
          </p:nvPr>
        </p:nvSpPr>
        <p:spPr>
          <a:xfrm>
            <a:off x="6857350" y="2760775"/>
            <a:ext cx="4660800" cy="34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62" name="Google Shape;662;p38"/>
          <p:cNvSpPr txBox="1">
            <a:spLocks noGrp="1"/>
          </p:cNvSpPr>
          <p:nvPr>
            <p:ph type="subTitle" idx="8"/>
          </p:nvPr>
        </p:nvSpPr>
        <p:spPr>
          <a:xfrm>
            <a:off x="6857350" y="4684200"/>
            <a:ext cx="4660800" cy="8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63" name="Google Shape;663;p38"/>
          <p:cNvSpPr txBox="1">
            <a:spLocks noGrp="1"/>
          </p:cNvSpPr>
          <p:nvPr>
            <p:ph type="subTitle" idx="9"/>
          </p:nvPr>
        </p:nvSpPr>
        <p:spPr>
          <a:xfrm>
            <a:off x="6857350" y="4280850"/>
            <a:ext cx="4660800" cy="34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hree column">
  <p:cSld name="CUSTOM_4_3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" name="Google Shape;665;p3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3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7" name="Google Shape;667;p39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68" name="Google Shape;668;p39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9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70" name="Google Shape;670;p39"/>
          <p:cNvCxnSpPr/>
          <p:nvPr/>
        </p:nvCxnSpPr>
        <p:spPr>
          <a:xfrm>
            <a:off x="4306150" y="4229725"/>
            <a:ext cx="0" cy="15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39"/>
          <p:cNvCxnSpPr/>
          <p:nvPr/>
        </p:nvCxnSpPr>
        <p:spPr>
          <a:xfrm>
            <a:off x="7885850" y="4229725"/>
            <a:ext cx="0" cy="15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72" name="Google Shape;672;p39"/>
          <p:cNvSpPr txBox="1">
            <a:spLocks noGrp="1"/>
          </p:cNvSpPr>
          <p:nvPr>
            <p:ph type="subTitle" idx="2"/>
          </p:nvPr>
        </p:nvSpPr>
        <p:spPr>
          <a:xfrm>
            <a:off x="4468300" y="4229725"/>
            <a:ext cx="32553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73" name="Google Shape;673;p39"/>
          <p:cNvSpPr txBox="1">
            <a:spLocks noGrp="1"/>
          </p:cNvSpPr>
          <p:nvPr>
            <p:ph type="subTitle" idx="3"/>
          </p:nvPr>
        </p:nvSpPr>
        <p:spPr>
          <a:xfrm>
            <a:off x="4468400" y="4718950"/>
            <a:ext cx="32553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4" name="Google Shape;674;p39"/>
          <p:cNvSpPr txBox="1">
            <a:spLocks noGrp="1"/>
          </p:cNvSpPr>
          <p:nvPr>
            <p:ph type="subTitle" idx="4"/>
          </p:nvPr>
        </p:nvSpPr>
        <p:spPr>
          <a:xfrm>
            <a:off x="8048000" y="4229725"/>
            <a:ext cx="32553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75" name="Google Shape;675;p39"/>
          <p:cNvSpPr txBox="1">
            <a:spLocks noGrp="1"/>
          </p:cNvSpPr>
          <p:nvPr>
            <p:ph type="subTitle" idx="5"/>
          </p:nvPr>
        </p:nvSpPr>
        <p:spPr>
          <a:xfrm>
            <a:off x="8048100" y="4718950"/>
            <a:ext cx="32553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6" name="Google Shape;676;p39"/>
          <p:cNvSpPr txBox="1">
            <a:spLocks noGrp="1"/>
          </p:cNvSpPr>
          <p:nvPr>
            <p:ph type="subTitle" idx="6"/>
          </p:nvPr>
        </p:nvSpPr>
        <p:spPr>
          <a:xfrm>
            <a:off x="888600" y="4229725"/>
            <a:ext cx="3255300" cy="32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77" name="Google Shape;677;p39"/>
          <p:cNvSpPr txBox="1">
            <a:spLocks noGrp="1"/>
          </p:cNvSpPr>
          <p:nvPr>
            <p:ph type="subTitle" idx="7"/>
          </p:nvPr>
        </p:nvSpPr>
        <p:spPr>
          <a:xfrm>
            <a:off x="888700" y="4718950"/>
            <a:ext cx="3255300" cy="9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8" name="Google Shape;678;p39"/>
          <p:cNvSpPr txBox="1">
            <a:spLocks noGrp="1"/>
          </p:cNvSpPr>
          <p:nvPr>
            <p:ph type="subTitle" idx="8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79" name="Google Shape;679;p39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680" name="Google Shape;680;p39"/>
          <p:cNvSpPr txBox="1">
            <a:spLocks noGrp="1"/>
          </p:cNvSpPr>
          <p:nvPr>
            <p:ph type="subTitle" idx="9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image left">
  <p:cSld name="CUSTOM_4_2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2" name="Google Shape;682;p4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4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4" name="Google Shape;684;p40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85" name="Google Shape;685;p40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0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40"/>
          <p:cNvSpPr txBox="1">
            <a:spLocks noGrp="1"/>
          </p:cNvSpPr>
          <p:nvPr>
            <p:ph type="subTitle" idx="2"/>
          </p:nvPr>
        </p:nvSpPr>
        <p:spPr>
          <a:xfrm>
            <a:off x="5662075" y="2539250"/>
            <a:ext cx="5486400" cy="316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3000"/>
              </a:lnSpc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40"/>
          <p:cNvSpPr txBox="1">
            <a:spLocks noGrp="1"/>
          </p:cNvSpPr>
          <p:nvPr>
            <p:ph type="subTitle" idx="3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89" name="Google Shape;689;p40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690" name="Google Shape;690;p40"/>
          <p:cNvSpPr txBox="1">
            <a:spLocks noGrp="1"/>
          </p:cNvSpPr>
          <p:nvPr>
            <p:ph type="subTitle" idx="4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2 closing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2083725" y="3008425"/>
            <a:ext cx="4146300" cy="15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083875" y="568625"/>
            <a:ext cx="4905000" cy="19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/>
          <p:nvPr/>
        </p:nvSpPr>
        <p:spPr>
          <a:xfrm>
            <a:off x="7960472" y="199982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7960472" y="269167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7960472" y="338352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7960472" y="407537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56" name="Google Shape;56;p5"/>
          <p:cNvCxnSpPr/>
          <p:nvPr/>
        </p:nvCxnSpPr>
        <p:spPr>
          <a:xfrm rot="10800000">
            <a:off x="447775" y="50"/>
            <a:ext cx="0" cy="22827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59" name="Google Shape;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004" y="338358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6004" y="26917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6004" y="199983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56004" y="4075459"/>
            <a:ext cx="455950" cy="4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large text alt1">
  <p:cSld name="CUSTOM_4_2_2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2" name="Google Shape;692;p4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3" name="Google Shape;693;p4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4" name="Google Shape;694;p41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95" name="Google Shape;695;p41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41"/>
          <p:cNvSpPr txBox="1">
            <a:spLocks noGrp="1"/>
          </p:cNvSpPr>
          <p:nvPr>
            <p:ph type="subTitle" idx="1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7" name="Google Shape;697;p41"/>
          <p:cNvSpPr txBox="1">
            <a:spLocks noGrp="1"/>
          </p:cNvSpPr>
          <p:nvPr>
            <p:ph type="subTitle" idx="2"/>
          </p:nvPr>
        </p:nvSpPr>
        <p:spPr>
          <a:xfrm>
            <a:off x="2087850" y="2416425"/>
            <a:ext cx="8044800" cy="13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41"/>
          <p:cNvSpPr txBox="1">
            <a:spLocks noGrp="1"/>
          </p:cNvSpPr>
          <p:nvPr>
            <p:ph type="subTitle" idx="3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99" name="Google Shape;699;p41"/>
          <p:cNvSpPr txBox="1">
            <a:spLocks noGrp="1"/>
          </p:cNvSpPr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700" name="Google Shape;700;p41"/>
          <p:cNvSpPr txBox="1">
            <a:spLocks noGrp="1"/>
          </p:cNvSpPr>
          <p:nvPr>
            <p:ph type="subTitle" idx="4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large text">
  <p:cSld name="CUSTOM_4_2_1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2"/>
          <p:cNvSpPr txBox="1">
            <a:spLocks noGrp="1"/>
          </p:cNvSpPr>
          <p:nvPr>
            <p:ph type="title"/>
          </p:nvPr>
        </p:nvSpPr>
        <p:spPr>
          <a:xfrm>
            <a:off x="3280375" y="1653075"/>
            <a:ext cx="7431000" cy="393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703" name="Google Shape;703;p42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704" name="Google Shape;704;p42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5" name="Google Shape;705;p4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6" name="Google Shape;706;p42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707" name="Google Shape;707;p4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42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agenda dark">
  <p:cSld name="CUSTOM_4_1">
    <p:bg>
      <p:bgPr>
        <a:solidFill>
          <a:srgbClr val="353535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3"/>
          <p:cNvSpPr txBox="1">
            <a:spLocks noGrp="1"/>
          </p:cNvSpPr>
          <p:nvPr>
            <p:ph type="body" idx="1"/>
          </p:nvPr>
        </p:nvSpPr>
        <p:spPr>
          <a:xfrm>
            <a:off x="8669900" y="1849475"/>
            <a:ext cx="2131800" cy="30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▸"/>
              <a:defRPr>
                <a:solidFill>
                  <a:srgbClr val="FFFFFF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p43"/>
          <p:cNvSpPr txBox="1">
            <a:spLocks noGrp="1"/>
          </p:cNvSpPr>
          <p:nvPr>
            <p:ph type="body" idx="2"/>
          </p:nvPr>
        </p:nvSpPr>
        <p:spPr>
          <a:xfrm>
            <a:off x="5708700" y="1849475"/>
            <a:ext cx="2131800" cy="30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▸"/>
              <a:defRPr>
                <a:solidFill>
                  <a:srgbClr val="FFFFFF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2" name="Google Shape;712;p43"/>
          <p:cNvSpPr txBox="1">
            <a:spLocks noGrp="1"/>
          </p:cNvSpPr>
          <p:nvPr>
            <p:ph type="title"/>
          </p:nvPr>
        </p:nvSpPr>
        <p:spPr>
          <a:xfrm>
            <a:off x="900275" y="1736433"/>
            <a:ext cx="3885900" cy="26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cxnSp>
        <p:nvCxnSpPr>
          <p:cNvPr id="713" name="Google Shape;713;p43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4" name="Google Shape;714;p43"/>
          <p:cNvSpPr txBox="1">
            <a:spLocks noGrp="1"/>
          </p:cNvSpPr>
          <p:nvPr>
            <p:ph type="subTitle" idx="3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715" name="Google Shape;715;p4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6" name="Google Shape;7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11279" y="6312505"/>
            <a:ext cx="975850" cy="229612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43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718" name="Google Shape;718;p43"/>
          <p:cNvSpPr txBox="1">
            <a:spLocks noGrp="1"/>
          </p:cNvSpPr>
          <p:nvPr>
            <p:ph type="subTitle" idx="4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agenda light">
  <p:cSld name="CUSTOM_4_1_1">
    <p:bg>
      <p:bgPr>
        <a:solidFill>
          <a:schemeClr val="lt1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0" name="Google Shape;720;p4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1" name="Google Shape;721;p44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722" name="Google Shape;722;p4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3" name="Google Shape;723;p44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724" name="Google Shape;724;p44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44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44"/>
          <p:cNvSpPr txBox="1">
            <a:spLocks noGrp="1"/>
          </p:cNvSpPr>
          <p:nvPr>
            <p:ph type="body" idx="3"/>
          </p:nvPr>
        </p:nvSpPr>
        <p:spPr>
          <a:xfrm>
            <a:off x="8669900" y="1849475"/>
            <a:ext cx="2131800" cy="30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  <p:sp>
        <p:nvSpPr>
          <p:cNvPr id="727" name="Google Shape;727;p44"/>
          <p:cNvSpPr txBox="1">
            <a:spLocks noGrp="1"/>
          </p:cNvSpPr>
          <p:nvPr>
            <p:ph type="body" idx="4"/>
          </p:nvPr>
        </p:nvSpPr>
        <p:spPr>
          <a:xfrm>
            <a:off x="5708700" y="1849475"/>
            <a:ext cx="2131800" cy="30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  <p:sp>
        <p:nvSpPr>
          <p:cNvPr id="728" name="Google Shape;728;p44"/>
          <p:cNvSpPr txBox="1">
            <a:spLocks noGrp="1"/>
          </p:cNvSpPr>
          <p:nvPr>
            <p:ph type="title"/>
          </p:nvPr>
        </p:nvSpPr>
        <p:spPr>
          <a:xfrm>
            <a:off x="900275" y="1736433"/>
            <a:ext cx="3885900" cy="26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overview">
  <p:cSld name="CUSTOM_4_1_1_1">
    <p:bg>
      <p:bgPr>
        <a:solidFill>
          <a:schemeClr val="lt1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0" name="Google Shape;730;p45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1" name="Google Shape;731;p45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732" name="Google Shape;732;p4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3" name="Google Shape;733;p45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734" name="Google Shape;734;p45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45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6" name="Google Shape;736;p45"/>
          <p:cNvSpPr txBox="1">
            <a:spLocks noGrp="1"/>
          </p:cNvSpPr>
          <p:nvPr>
            <p:ph type="body" idx="3"/>
          </p:nvPr>
        </p:nvSpPr>
        <p:spPr>
          <a:xfrm>
            <a:off x="900275" y="3109300"/>
            <a:ext cx="5043900" cy="3000000"/>
          </a:xfrm>
          <a:prstGeom prst="rect">
            <a:avLst/>
          </a:prstGeom>
        </p:spPr>
        <p:txBody>
          <a:bodyPr spcFirstLastPara="1" wrap="square" lIns="914400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  <p:sp>
        <p:nvSpPr>
          <p:cNvPr id="737" name="Google Shape;737;p45"/>
          <p:cNvSpPr txBox="1">
            <a:spLocks noGrp="1"/>
          </p:cNvSpPr>
          <p:nvPr>
            <p:ph type="title"/>
          </p:nvPr>
        </p:nvSpPr>
        <p:spPr>
          <a:xfrm>
            <a:off x="900275" y="1190987"/>
            <a:ext cx="3885900" cy="146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rtl="0">
              <a:spcBef>
                <a:spcPts val="500"/>
              </a:spcBef>
              <a:spcAft>
                <a:spcPts val="0"/>
              </a:spcAft>
              <a:buSzPts val="1800"/>
              <a:buChar char="･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･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･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･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･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･"/>
              <a:defRPr/>
            </a:lvl8pPr>
            <a:lvl9pPr marL="4114800" lvl="8" indent="-342900" rtl="0">
              <a:spcBef>
                <a:spcPts val="500"/>
              </a:spcBef>
              <a:spcAft>
                <a:spcPts val="500"/>
              </a:spcAft>
              <a:buSzPts val="1800"/>
              <a:buChar char="･"/>
              <a:defRPr/>
            </a:lvl9pPr>
          </a:lstStyle>
          <a:p>
            <a:endParaRPr/>
          </a:p>
        </p:txBody>
      </p:sp>
      <p:sp>
        <p:nvSpPr>
          <p:cNvPr id="741" name="Google Shape;741;p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3 Title 1">
  <p:cSld name="Theme 3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7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4" name="Google Shape;7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5" name="Google Shape;745;p4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6" name="Google Shape;746;p47"/>
          <p:cNvSpPr txBox="1">
            <a:spLocks noGrp="1"/>
          </p:cNvSpPr>
          <p:nvPr>
            <p:ph type="subTitle" idx="1"/>
          </p:nvPr>
        </p:nvSpPr>
        <p:spPr>
          <a:xfrm>
            <a:off x="5660525" y="3971650"/>
            <a:ext cx="4446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7" name="Google Shape;747;p47"/>
          <p:cNvSpPr txBox="1">
            <a:spLocks noGrp="1"/>
          </p:cNvSpPr>
          <p:nvPr>
            <p:ph type="title"/>
          </p:nvPr>
        </p:nvSpPr>
        <p:spPr>
          <a:xfrm>
            <a:off x="5660525" y="1709031"/>
            <a:ext cx="5736300" cy="21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748" name="Google Shape;748;p47"/>
          <p:cNvSpPr txBox="1">
            <a:spLocks noGrp="1"/>
          </p:cNvSpPr>
          <p:nvPr>
            <p:ph type="subTitle" idx="2"/>
          </p:nvPr>
        </p:nvSpPr>
        <p:spPr>
          <a:xfrm>
            <a:off x="5660525" y="5318275"/>
            <a:ext cx="20403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47"/>
          <p:cNvSpPr txBox="1">
            <a:spLocks noGrp="1"/>
          </p:cNvSpPr>
          <p:nvPr>
            <p:ph type="subTitle" idx="3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900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750" name="Google Shape;750;p47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tle left 1">
  <p:cSld name="Interior title lef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8"/>
          <p:cNvSpPr txBox="1">
            <a:spLocks noGrp="1"/>
          </p:cNvSpPr>
          <p:nvPr>
            <p:ph type="subTitle" idx="1"/>
          </p:nvPr>
        </p:nvSpPr>
        <p:spPr>
          <a:xfrm>
            <a:off x="885050" y="3358700"/>
            <a:ext cx="3291900" cy="1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48"/>
          <p:cNvSpPr txBox="1">
            <a:spLocks noGrp="1"/>
          </p:cNvSpPr>
          <p:nvPr>
            <p:ph type="title"/>
          </p:nvPr>
        </p:nvSpPr>
        <p:spPr>
          <a:xfrm>
            <a:off x="885050" y="1240700"/>
            <a:ext cx="4114800" cy="1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1pPr>
            <a:lvl2pPr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2pPr>
            <a:lvl3pPr lvl="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3pPr>
            <a:lvl4pPr lvl="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4pPr>
            <a:lvl5pPr lvl="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5pPr>
            <a:lvl6pPr lvl="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6pPr>
            <a:lvl7pPr lvl="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7pPr>
            <a:lvl8pPr lvl="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8pPr>
            <a:lvl9pPr lvl="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9pPr>
          </a:lstStyle>
          <a:p>
            <a:endParaRPr/>
          </a:p>
        </p:txBody>
      </p:sp>
      <p:sp>
        <p:nvSpPr>
          <p:cNvPr id="754" name="Google Shape;754;p48"/>
          <p:cNvSpPr txBox="1">
            <a:spLocks noGrp="1"/>
          </p:cNvSpPr>
          <p:nvPr>
            <p:ph type="subTitle" idx="2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755" name="Google Shape;755;p4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6" name="Google Shape;756;p4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7" name="Google Shape;757;p4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758" name="Google Shape;758;p48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48"/>
          <p:cNvSpPr txBox="1">
            <a:spLocks noGrp="1"/>
          </p:cNvSpPr>
          <p:nvPr>
            <p:ph type="subTitle" idx="3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>
                <a:solidFill>
                  <a:schemeClr val="dk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0" name="Google Shape;760;p48"/>
          <p:cNvSpPr txBox="1">
            <a:spLocks noGrp="1"/>
          </p:cNvSpPr>
          <p:nvPr>
            <p:ph type="subTitle" idx="4"/>
          </p:nvPr>
        </p:nvSpPr>
        <p:spPr>
          <a:xfrm>
            <a:off x="6857350" y="1644050"/>
            <a:ext cx="4660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61" name="Google Shape;761;p48"/>
          <p:cNvSpPr txBox="1">
            <a:spLocks noGrp="1"/>
          </p:cNvSpPr>
          <p:nvPr>
            <p:ph type="subTitle" idx="5"/>
          </p:nvPr>
        </p:nvSpPr>
        <p:spPr>
          <a:xfrm>
            <a:off x="6857350" y="1240700"/>
            <a:ext cx="4660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762" name="Google Shape;762;p48"/>
          <p:cNvSpPr txBox="1">
            <a:spLocks noGrp="1"/>
          </p:cNvSpPr>
          <p:nvPr>
            <p:ph type="subTitle" idx="6"/>
          </p:nvPr>
        </p:nvSpPr>
        <p:spPr>
          <a:xfrm>
            <a:off x="6857350" y="3164125"/>
            <a:ext cx="4660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63" name="Google Shape;763;p48"/>
          <p:cNvSpPr txBox="1">
            <a:spLocks noGrp="1"/>
          </p:cNvSpPr>
          <p:nvPr>
            <p:ph type="subTitle" idx="7"/>
          </p:nvPr>
        </p:nvSpPr>
        <p:spPr>
          <a:xfrm>
            <a:off x="6857350" y="2760775"/>
            <a:ext cx="4660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764" name="Google Shape;764;p48"/>
          <p:cNvSpPr txBox="1">
            <a:spLocks noGrp="1"/>
          </p:cNvSpPr>
          <p:nvPr>
            <p:ph type="subTitle" idx="8"/>
          </p:nvPr>
        </p:nvSpPr>
        <p:spPr>
          <a:xfrm>
            <a:off x="6857350" y="4684200"/>
            <a:ext cx="4660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65" name="Google Shape;765;p48"/>
          <p:cNvSpPr txBox="1">
            <a:spLocks noGrp="1"/>
          </p:cNvSpPr>
          <p:nvPr>
            <p:ph type="subTitle" idx="9"/>
          </p:nvPr>
        </p:nvSpPr>
        <p:spPr>
          <a:xfrm>
            <a:off x="6857350" y="4280850"/>
            <a:ext cx="4660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white">
  <p:cSld name="Interior white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9"/>
          <p:cNvSpPr txBox="1">
            <a:spLocks noGrp="1"/>
          </p:cNvSpPr>
          <p:nvPr>
            <p:ph type="title"/>
          </p:nvPr>
        </p:nvSpPr>
        <p:spPr>
          <a:xfrm>
            <a:off x="1752600" y="946000"/>
            <a:ext cx="86868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  <a:defRPr sz="2700">
                <a:solidFill>
                  <a:srgbClr val="000000"/>
                </a:solidFill>
              </a:defRPr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700">
                <a:solidFill>
                  <a:srgbClr val="000000"/>
                </a:solidFill>
              </a:defRPr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700">
                <a:solidFill>
                  <a:srgbClr val="000000"/>
                </a:solidFill>
              </a:defRPr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700">
                <a:solidFill>
                  <a:srgbClr val="000000"/>
                </a:solidFill>
              </a:defRPr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700">
                <a:solidFill>
                  <a:srgbClr val="000000"/>
                </a:solidFill>
              </a:defRPr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700">
                <a:solidFill>
                  <a:srgbClr val="000000"/>
                </a:solidFill>
              </a:defRPr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700">
                <a:solidFill>
                  <a:srgbClr val="000000"/>
                </a:solidFill>
              </a:defRPr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700">
                <a:solidFill>
                  <a:srgbClr val="000000"/>
                </a:solidFill>
              </a:defRPr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7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768" name="Google Shape;768;p4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9" name="Google Shape;769;p49"/>
          <p:cNvSpPr txBox="1">
            <a:spLocks noGrp="1"/>
          </p:cNvSpPr>
          <p:nvPr>
            <p:ph type="subTitle" idx="1"/>
          </p:nvPr>
        </p:nvSpPr>
        <p:spPr>
          <a:xfrm>
            <a:off x="447775" y="55440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900"/>
              <a:buFont typeface="Overpass SemiBold"/>
              <a:buNone/>
              <a:defRPr sz="900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endParaRPr/>
          </a:p>
        </p:txBody>
      </p:sp>
      <p:cxnSp>
        <p:nvCxnSpPr>
          <p:cNvPr id="770" name="Google Shape;770;p49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1" name="Google Shape;771;p49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772" name="Google Shape;772;p49"/>
          <p:cNvSpPr txBox="1"/>
          <p:nvPr/>
        </p:nvSpPr>
        <p:spPr>
          <a:xfrm>
            <a:off x="10068030" y="269836"/>
            <a:ext cx="16191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666666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773" name="Google Shape;77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280" y="6313251"/>
            <a:ext cx="974531" cy="227812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49"/>
          <p:cNvSpPr txBox="1">
            <a:spLocks noGrp="1"/>
          </p:cNvSpPr>
          <p:nvPr>
            <p:ph type="subTitle" idx="2"/>
          </p:nvPr>
        </p:nvSpPr>
        <p:spPr>
          <a:xfrm>
            <a:off x="885051" y="6169551"/>
            <a:ext cx="9182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2100"/>
              <a:buNone/>
              <a:defRPr sz="700">
                <a:solidFill>
                  <a:srgbClr val="4D4D4F"/>
                </a:solidFill>
              </a:defRPr>
            </a:lvl1pPr>
            <a:lvl2pPr lvl="1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700">
                <a:solidFill>
                  <a:srgbClr val="4D4D4F"/>
                </a:solidFill>
              </a:defRPr>
            </a:lvl2pPr>
            <a:lvl3pPr lvl="2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700">
                <a:solidFill>
                  <a:srgbClr val="4D4D4F"/>
                </a:solidFill>
              </a:defRPr>
            </a:lvl3pPr>
            <a:lvl4pPr lvl="3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700">
                <a:solidFill>
                  <a:srgbClr val="4D4D4F"/>
                </a:solidFill>
              </a:defRPr>
            </a:lvl4pPr>
            <a:lvl5pPr lvl="4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700">
                <a:solidFill>
                  <a:srgbClr val="4D4D4F"/>
                </a:solidFill>
              </a:defRPr>
            </a:lvl5pPr>
            <a:lvl6pPr lvl="5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700">
                <a:solidFill>
                  <a:srgbClr val="4D4D4F"/>
                </a:solidFill>
              </a:defRPr>
            </a:lvl6pPr>
            <a:lvl7pPr lvl="6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700">
                <a:solidFill>
                  <a:srgbClr val="4D4D4F"/>
                </a:solidFill>
              </a:defRPr>
            </a:lvl7pPr>
            <a:lvl8pPr lvl="7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700">
                <a:solidFill>
                  <a:srgbClr val="4D4D4F"/>
                </a:solidFill>
              </a:defRPr>
            </a:lvl8pPr>
            <a:lvl9pPr lvl="8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700">
                <a:solidFill>
                  <a:srgbClr val="4D4D4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blank 1">
  <p:cSld name="Interior blank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0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777" name="Google Shape;777;p5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8" name="Google Shape;778;p5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9" name="Google Shape;779;p50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 b="0" i="0" u="none" strike="noStrike" cap="none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780" name="Google Shape;780;p50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50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3 Titl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6"/>
          <p:cNvSpPr txBox="1">
            <a:spLocks noGrp="1"/>
          </p:cNvSpPr>
          <p:nvPr>
            <p:ph type="subTitle" idx="1"/>
          </p:nvPr>
        </p:nvSpPr>
        <p:spPr>
          <a:xfrm>
            <a:off x="5660525" y="3971650"/>
            <a:ext cx="4446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5660525" y="1709031"/>
            <a:ext cx="5736300" cy="211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2"/>
          </p:nvPr>
        </p:nvSpPr>
        <p:spPr>
          <a:xfrm>
            <a:off x="5660525" y="5318275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 Medium"/>
              <a:buNone/>
              <a:defRPr sz="14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3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spcFirstLastPara="1" wrap="square" lIns="502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large quote red">
  <p:cSld name="Divider large quot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1"/>
          <p:cNvSpPr txBox="1">
            <a:spLocks noGrp="1"/>
          </p:cNvSpPr>
          <p:nvPr>
            <p:ph type="title"/>
          </p:nvPr>
        </p:nvSpPr>
        <p:spPr>
          <a:xfrm>
            <a:off x="2076025" y="1883251"/>
            <a:ext cx="7992000" cy="3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Font typeface="Calibri"/>
              <a:buNone/>
              <a:defRPr sz="5467">
                <a:solidFill>
                  <a:schemeClr val="lt1"/>
                </a:solidFill>
              </a:defRPr>
            </a:lvl1pPr>
            <a:lvl2pPr lvl="1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None/>
              <a:defRPr sz="5467">
                <a:solidFill>
                  <a:schemeClr val="lt1"/>
                </a:solidFill>
              </a:defRPr>
            </a:lvl2pPr>
            <a:lvl3pPr lvl="2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None/>
              <a:defRPr sz="5467">
                <a:solidFill>
                  <a:schemeClr val="lt1"/>
                </a:solidFill>
              </a:defRPr>
            </a:lvl3pPr>
            <a:lvl4pPr lvl="3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None/>
              <a:defRPr sz="5467">
                <a:solidFill>
                  <a:schemeClr val="lt1"/>
                </a:solidFill>
              </a:defRPr>
            </a:lvl4pPr>
            <a:lvl5pPr lvl="4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None/>
              <a:defRPr sz="5467">
                <a:solidFill>
                  <a:schemeClr val="lt1"/>
                </a:solidFill>
              </a:defRPr>
            </a:lvl5pPr>
            <a:lvl6pPr lvl="5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None/>
              <a:defRPr sz="5467">
                <a:solidFill>
                  <a:schemeClr val="lt1"/>
                </a:solidFill>
              </a:defRPr>
            </a:lvl6pPr>
            <a:lvl7pPr lvl="6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None/>
              <a:defRPr sz="5467">
                <a:solidFill>
                  <a:schemeClr val="lt1"/>
                </a:solidFill>
              </a:defRPr>
            </a:lvl7pPr>
            <a:lvl8pPr lvl="7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None/>
              <a:defRPr sz="5467">
                <a:solidFill>
                  <a:schemeClr val="lt1"/>
                </a:solidFill>
              </a:defRPr>
            </a:lvl8pPr>
            <a:lvl9pPr lvl="8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67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84" name="Google Shape;784;p51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5" name="Google Shape;785;p51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786" name="Google Shape;786;p51"/>
          <p:cNvPicPr preferRelativeResize="0"/>
          <p:nvPr/>
        </p:nvPicPr>
        <p:blipFill rotWithShape="1">
          <a:blip r:embed="rId3">
            <a:alphaModFix/>
          </a:blip>
          <a:srcRect t="327" b="317"/>
          <a:stretch/>
        </p:blipFill>
        <p:spPr>
          <a:xfrm>
            <a:off x="10711280" y="6313252"/>
            <a:ext cx="975851" cy="228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5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8" name="Google Shape;788;p51"/>
          <p:cNvSpPr txBox="1">
            <a:spLocks noGrp="1"/>
          </p:cNvSpPr>
          <p:nvPr>
            <p:ph type="subTitle" idx="1"/>
          </p:nvPr>
        </p:nvSpPr>
        <p:spPr>
          <a:xfrm>
            <a:off x="447775" y="55440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9175" tIns="68575" rIns="68575" bIns="68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933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white 1">
  <p:cSld name="1_Interior white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0" name="Google Shape;790;p52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1" name="Google Shape;791;p52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  <a:defRPr sz="800" b="0" i="0" u="none" strike="noStrike" cap="none">
                <a:solidFill>
                  <a:srgbClr val="888888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792" name="Google Shape;792;p5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80" y="6313252"/>
            <a:ext cx="975851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52"/>
          <p:cNvSpPr txBox="1">
            <a:spLocks noGrp="1"/>
          </p:cNvSpPr>
          <p:nvPr>
            <p:ph type="subTitle" idx="1"/>
          </p:nvPr>
        </p:nvSpPr>
        <p:spPr>
          <a:xfrm>
            <a:off x="885051" y="6169551"/>
            <a:ext cx="9182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1pPr>
            <a:lvl2pPr lvl="1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2pPr>
            <a:lvl3pPr lvl="2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3pPr>
            <a:lvl4pPr lvl="3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4pPr>
            <a:lvl5pPr lvl="4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5pPr>
            <a:lvl6pPr lvl="5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6pPr>
            <a:lvl7pPr lvl="6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7pPr>
            <a:lvl8pPr lvl="7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8pPr>
            <a:lvl9pPr lvl="8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  <a:defRPr sz="667">
                <a:solidFill>
                  <a:srgbClr val="4D4D4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white 1 1">
  <p:cSld name="Interior white 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3"/>
          <p:cNvSpPr txBox="1">
            <a:spLocks noGrp="1"/>
          </p:cNvSpPr>
          <p:nvPr>
            <p:ph type="title"/>
          </p:nvPr>
        </p:nvSpPr>
        <p:spPr>
          <a:xfrm>
            <a:off x="1752600" y="946000"/>
            <a:ext cx="86868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67">
                <a:solidFill>
                  <a:srgbClr val="000000"/>
                </a:solidFill>
              </a:defRPr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796" name="Google Shape;796;p53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7" name="Google Shape;797;p53"/>
          <p:cNvSpPr txBox="1">
            <a:spLocks noGrp="1"/>
          </p:cNvSpPr>
          <p:nvPr>
            <p:ph type="subTitle" idx="1"/>
          </p:nvPr>
        </p:nvSpPr>
        <p:spPr>
          <a:xfrm>
            <a:off x="447775" y="55440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9175" tIns="68575" rIns="68575" bIns="68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endParaRPr/>
          </a:p>
        </p:txBody>
      </p:sp>
      <p:cxnSp>
        <p:nvCxnSpPr>
          <p:cNvPr id="798" name="Google Shape;798;p53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9" name="Google Shape;799;p53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800" name="Google Shape;800;p53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80" y="6313252"/>
            <a:ext cx="975851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53"/>
          <p:cNvSpPr txBox="1">
            <a:spLocks noGrp="1"/>
          </p:cNvSpPr>
          <p:nvPr>
            <p:ph type="subTitle" idx="2"/>
          </p:nvPr>
        </p:nvSpPr>
        <p:spPr>
          <a:xfrm>
            <a:off x="885051" y="6169551"/>
            <a:ext cx="9182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667">
                <a:solidFill>
                  <a:srgbClr val="4D4D4F"/>
                </a:solidFill>
              </a:defRPr>
            </a:lvl1pPr>
            <a:lvl2pPr lvl="1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2pPr>
            <a:lvl3pPr lvl="2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3pPr>
            <a:lvl4pPr lvl="3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4pPr>
            <a:lvl5pPr lvl="4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5pPr>
            <a:lvl6pPr lvl="5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6pPr>
            <a:lvl7pPr lvl="6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7pPr>
            <a:lvl8pPr lvl="7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8pPr>
            <a:lvl9pPr lvl="8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white 3">
  <p:cSld name="Interior white 3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4"/>
          <p:cNvSpPr txBox="1">
            <a:spLocks noGrp="1"/>
          </p:cNvSpPr>
          <p:nvPr>
            <p:ph type="title"/>
          </p:nvPr>
        </p:nvSpPr>
        <p:spPr>
          <a:xfrm>
            <a:off x="1752600" y="717400"/>
            <a:ext cx="86868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verpass"/>
              <a:buNone/>
              <a:defRPr sz="2800" b="1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804" name="Google Shape;804;p5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5" name="Google Shape;805;p54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2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600"/>
              <a:buFont typeface="Overpass SemiBold"/>
              <a:buNone/>
              <a:defRPr sz="1200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endParaRPr/>
          </a:p>
        </p:txBody>
      </p:sp>
      <p:cxnSp>
        <p:nvCxnSpPr>
          <p:cNvPr id="806" name="Google Shape;806;p54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7" name="Google Shape;807;p54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808" name="Google Shape;80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279" y="6313251"/>
            <a:ext cx="975851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54"/>
          <p:cNvSpPr txBox="1">
            <a:spLocks noGrp="1"/>
          </p:cNvSpPr>
          <p:nvPr>
            <p:ph type="subTitle" idx="2"/>
          </p:nvPr>
        </p:nvSpPr>
        <p:spPr>
          <a:xfrm>
            <a:off x="885051" y="6169551"/>
            <a:ext cx="91827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white 5">
  <p:cSld name="Interior white 5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5"/>
          <p:cNvSpPr txBox="1">
            <a:spLocks noGrp="1"/>
          </p:cNvSpPr>
          <p:nvPr>
            <p:ph type="title"/>
          </p:nvPr>
        </p:nvSpPr>
        <p:spPr>
          <a:xfrm>
            <a:off x="1752600" y="946000"/>
            <a:ext cx="86868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67">
                <a:solidFill>
                  <a:srgbClr val="000000"/>
                </a:solidFill>
              </a:defRPr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812" name="Google Shape;812;p55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3" name="Google Shape;813;p55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4" name="Google Shape;814;p55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815" name="Google Shape;815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280" y="6313252"/>
            <a:ext cx="975851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55"/>
          <p:cNvSpPr txBox="1">
            <a:spLocks noGrp="1"/>
          </p:cNvSpPr>
          <p:nvPr>
            <p:ph type="subTitle" idx="1"/>
          </p:nvPr>
        </p:nvSpPr>
        <p:spPr>
          <a:xfrm>
            <a:off x="885051" y="6169551"/>
            <a:ext cx="9182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667">
                <a:solidFill>
                  <a:srgbClr val="4D4D4F"/>
                </a:solidFill>
              </a:defRPr>
            </a:lvl1pPr>
            <a:lvl2pPr lvl="1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2pPr>
            <a:lvl3pPr lvl="2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3pPr>
            <a:lvl4pPr lvl="3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4pPr>
            <a:lvl5pPr lvl="4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5pPr>
            <a:lvl6pPr lvl="5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6pPr>
            <a:lvl7pPr lvl="6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7pPr>
            <a:lvl8pPr lvl="7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8pPr>
            <a:lvl9pPr lvl="8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title 1">
  <p:cSld name="Interior title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6"/>
          <p:cNvSpPr txBox="1">
            <a:spLocks noGrp="1"/>
          </p:cNvSpPr>
          <p:nvPr>
            <p:ph type="subTitle" idx="1"/>
          </p:nvPr>
        </p:nvSpPr>
        <p:spPr>
          <a:xfrm>
            <a:off x="447775" y="55442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819" name="Google Shape;819;p56"/>
          <p:cNvSpPr txBox="1">
            <a:spLocks noGrp="1"/>
          </p:cNvSpPr>
          <p:nvPr>
            <p:ph type="title"/>
          </p:nvPr>
        </p:nvSpPr>
        <p:spPr>
          <a:xfrm>
            <a:off x="885051" y="871751"/>
            <a:ext cx="104220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/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cxnSp>
        <p:nvCxnSpPr>
          <p:cNvPr id="820" name="Google Shape;820;p56"/>
          <p:cNvCxnSpPr/>
          <p:nvPr/>
        </p:nvCxnSpPr>
        <p:spPr>
          <a:xfrm rot="10800000">
            <a:off x="447775" y="101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5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2" name="Google Shape;822;p56"/>
          <p:cNvSpPr txBox="1">
            <a:spLocks noGrp="1"/>
          </p:cNvSpPr>
          <p:nvPr>
            <p:ph type="sldNum" idx="12"/>
          </p:nvPr>
        </p:nvSpPr>
        <p:spPr>
          <a:xfrm>
            <a:off x="81975" y="6169557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823" name="Google Shape;823;p56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2"/>
            <a:ext cx="975851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56"/>
          <p:cNvSpPr txBox="1">
            <a:spLocks noGrp="1"/>
          </p:cNvSpPr>
          <p:nvPr>
            <p:ph type="subTitle" idx="2"/>
          </p:nvPr>
        </p:nvSpPr>
        <p:spPr>
          <a:xfrm>
            <a:off x="885125" y="1424949"/>
            <a:ext cx="10422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5" name="Google Shape;825;p56"/>
          <p:cNvSpPr txBox="1">
            <a:spLocks noGrp="1"/>
          </p:cNvSpPr>
          <p:nvPr>
            <p:ph type="subTitle" idx="3"/>
          </p:nvPr>
        </p:nvSpPr>
        <p:spPr>
          <a:xfrm>
            <a:off x="885051" y="6169551"/>
            <a:ext cx="80025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body 1">
  <p:cSld name="Interior body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7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ed Hat Text Medium"/>
              <a:buNone/>
              <a:defRPr sz="11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cxnSp>
        <p:nvCxnSpPr>
          <p:cNvPr id="828" name="Google Shape;828;p57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9" name="Google Shape;829;p57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0" name="Google Shape;830;p57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  <a:defRPr sz="800">
                <a:solidFill>
                  <a:srgbClr val="888888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831" name="Google Shape;831;p57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57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57"/>
          <p:cNvSpPr txBox="1">
            <a:spLocks noGrp="1"/>
          </p:cNvSpPr>
          <p:nvPr>
            <p:ph type="body" idx="3"/>
          </p:nvPr>
        </p:nvSpPr>
        <p:spPr>
          <a:xfrm>
            <a:off x="2438400" y="886600"/>
            <a:ext cx="7315200" cy="4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2385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Char char="▸"/>
              <a:defRPr sz="1500"/>
            </a:lvl1pPr>
            <a:lvl2pPr marL="914400" lvl="1" indent="-30480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･"/>
              <a:defRPr sz="1200"/>
            </a:lvl2pPr>
            <a:lvl3pPr marL="1371600" lvl="2" indent="-30480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･"/>
              <a:defRPr sz="1200"/>
            </a:lvl3pPr>
            <a:lvl4pPr marL="1828800" lvl="3" indent="-30480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･"/>
              <a:defRPr sz="1200"/>
            </a:lvl4pPr>
            <a:lvl5pPr marL="2286000" lvl="4" indent="-30480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･"/>
              <a:defRPr sz="1200"/>
            </a:lvl5pPr>
            <a:lvl6pPr marL="2743200" lvl="5" indent="-30480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･"/>
              <a:defRPr sz="1200"/>
            </a:lvl6pPr>
            <a:lvl7pPr marL="3200400" lvl="6" indent="-30480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･"/>
              <a:defRPr sz="1200"/>
            </a:lvl7pPr>
            <a:lvl8pPr marL="3657600" lvl="7" indent="-30480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･"/>
              <a:defRPr sz="1200"/>
            </a:lvl8pPr>
            <a:lvl9pPr marL="4114800" lvl="8" indent="-304800" algn="l" rtl="0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200"/>
              <a:buChar char="･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white 7 1">
  <p:cSld name="Interior white 7 1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8"/>
          <p:cNvSpPr txBox="1">
            <a:spLocks noGrp="1"/>
          </p:cNvSpPr>
          <p:nvPr>
            <p:ph type="title"/>
          </p:nvPr>
        </p:nvSpPr>
        <p:spPr>
          <a:xfrm>
            <a:off x="1752600" y="946000"/>
            <a:ext cx="86868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67">
                <a:solidFill>
                  <a:srgbClr val="000000"/>
                </a:solidFill>
              </a:defRPr>
            </a:lvl1pPr>
            <a:lvl2pPr lvl="1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2pPr>
            <a:lvl3pPr lvl="2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3pPr>
            <a:lvl4pPr lvl="3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4pPr>
            <a:lvl5pPr lvl="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5pPr>
            <a:lvl6pPr lvl="5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6pPr>
            <a:lvl7pPr lvl="6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7pPr>
            <a:lvl8pPr lvl="7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8pPr>
            <a:lvl9pPr lvl="8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836" name="Google Shape;836;p5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7" name="Google Shape;837;p58"/>
          <p:cNvSpPr txBox="1">
            <a:spLocks noGrp="1"/>
          </p:cNvSpPr>
          <p:nvPr>
            <p:ph type="subTitle" idx="1"/>
          </p:nvPr>
        </p:nvSpPr>
        <p:spPr>
          <a:xfrm>
            <a:off x="447775" y="55440"/>
            <a:ext cx="51489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9175" tIns="68575" rIns="68575" bIns="68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700"/>
              <a:buFont typeface="Overpass SemiBold"/>
              <a:buNone/>
              <a:defRPr sz="933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endParaRPr/>
          </a:p>
        </p:txBody>
      </p:sp>
      <p:cxnSp>
        <p:nvCxnSpPr>
          <p:cNvPr id="838" name="Google Shape;838;p58"/>
          <p:cNvCxnSpPr/>
          <p:nvPr/>
        </p:nvCxnSpPr>
        <p:spPr>
          <a:xfrm rot="10800000">
            <a:off x="447767" y="6401100"/>
            <a:ext cx="0" cy="4569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39" name="Google Shape;839;p58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10711280" y="6313252"/>
            <a:ext cx="975851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58"/>
          <p:cNvSpPr txBox="1">
            <a:spLocks noGrp="1"/>
          </p:cNvSpPr>
          <p:nvPr>
            <p:ph type="subTitle" idx="2"/>
          </p:nvPr>
        </p:nvSpPr>
        <p:spPr>
          <a:xfrm>
            <a:off x="885051" y="6169551"/>
            <a:ext cx="91827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  <a:defRPr sz="667">
                <a:solidFill>
                  <a:srgbClr val="4D4D4F"/>
                </a:solidFill>
              </a:defRPr>
            </a:lvl1pPr>
            <a:lvl2pPr lvl="1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2pPr>
            <a:lvl3pPr lvl="2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3pPr>
            <a:lvl4pPr lvl="3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4pPr>
            <a:lvl5pPr lvl="4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5pPr>
            <a:lvl6pPr lvl="5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6pPr>
            <a:lvl7pPr lvl="6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7pPr>
            <a:lvl8pPr lvl="7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8pPr>
            <a:lvl9pPr lvl="8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200"/>
              <a:buNone/>
              <a:defRPr sz="667">
                <a:solidFill>
                  <a:srgbClr val="4D4D4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3 closing 1">
  <p:cSld name="Theme 3 clos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9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5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5" name="Google Shape;845;p59"/>
          <p:cNvSpPr txBox="1">
            <a:spLocks noGrp="1"/>
          </p:cNvSpPr>
          <p:nvPr>
            <p:ph type="title"/>
          </p:nvPr>
        </p:nvSpPr>
        <p:spPr>
          <a:xfrm>
            <a:off x="5660525" y="568626"/>
            <a:ext cx="5736300" cy="1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846" name="Google Shape;846;p59"/>
          <p:cNvSpPr txBox="1">
            <a:spLocks noGrp="1"/>
          </p:cNvSpPr>
          <p:nvPr>
            <p:ph type="subTitle" idx="1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900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847" name="Google Shape;847;p59"/>
          <p:cNvSpPr txBox="1">
            <a:spLocks noGrp="1"/>
          </p:cNvSpPr>
          <p:nvPr>
            <p:ph type="subTitle" idx="2"/>
          </p:nvPr>
        </p:nvSpPr>
        <p:spPr>
          <a:xfrm>
            <a:off x="5660525" y="2752400"/>
            <a:ext cx="44463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8" name="Google Shape;848;p59"/>
          <p:cNvSpPr txBox="1"/>
          <p:nvPr/>
        </p:nvSpPr>
        <p:spPr>
          <a:xfrm>
            <a:off x="5903450" y="46692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linkedin.com/company/red-hat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49" name="Google Shape;849;p59"/>
          <p:cNvSpPr txBox="1"/>
          <p:nvPr/>
        </p:nvSpPr>
        <p:spPr>
          <a:xfrm>
            <a:off x="5903450" y="51743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youtube.com/user/RedHatVideos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50" name="Google Shape;850;p59"/>
          <p:cNvSpPr txBox="1"/>
          <p:nvPr/>
        </p:nvSpPr>
        <p:spPr>
          <a:xfrm>
            <a:off x="8815525" y="46692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facebook.com/redhatinc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51" name="Google Shape;851;p59"/>
          <p:cNvSpPr txBox="1"/>
          <p:nvPr/>
        </p:nvSpPr>
        <p:spPr>
          <a:xfrm>
            <a:off x="8815525" y="51743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twitter.com/RedHat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852" name="Google Shape;852;p59"/>
          <p:cNvPicPr preferRelativeResize="0"/>
          <p:nvPr/>
        </p:nvPicPr>
        <p:blipFill rotWithShape="1">
          <a:blip r:embed="rId4">
            <a:alphaModFix/>
          </a:blip>
          <a:srcRect l="2507" r="2498"/>
          <a:stretch/>
        </p:blipFill>
        <p:spPr>
          <a:xfrm>
            <a:off x="8586459" y="51743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59"/>
          <p:cNvPicPr preferRelativeResize="0"/>
          <p:nvPr/>
        </p:nvPicPr>
        <p:blipFill rotWithShape="1">
          <a:blip r:embed="rId5">
            <a:alphaModFix/>
          </a:blip>
          <a:srcRect l="2678" r="2678"/>
          <a:stretch/>
        </p:blipFill>
        <p:spPr>
          <a:xfrm>
            <a:off x="8586459" y="46692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 rotWithShape="1">
          <a:blip r:embed="rId6">
            <a:alphaModFix/>
          </a:blip>
          <a:srcRect l="2507" r="2498"/>
          <a:stretch/>
        </p:blipFill>
        <p:spPr>
          <a:xfrm>
            <a:off x="5660534" y="51743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59"/>
          <p:cNvPicPr preferRelativeResize="0"/>
          <p:nvPr/>
        </p:nvPicPr>
        <p:blipFill rotWithShape="1">
          <a:blip r:embed="rId7">
            <a:alphaModFix/>
          </a:blip>
          <a:srcRect l="2326" r="2326"/>
          <a:stretch/>
        </p:blipFill>
        <p:spPr>
          <a:xfrm>
            <a:off x="5660534" y="4669206"/>
            <a:ext cx="229075" cy="2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59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ed Hat Text Medium"/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3 closing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5660525" y="568626"/>
            <a:ext cx="5736300" cy="192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spcFirstLastPara="1" wrap="square" lIns="502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2"/>
          </p:nvPr>
        </p:nvSpPr>
        <p:spPr>
          <a:xfrm>
            <a:off x="5660525" y="2752400"/>
            <a:ext cx="4446300" cy="15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/>
          <p:nvPr/>
        </p:nvSpPr>
        <p:spPr>
          <a:xfrm>
            <a:off x="5903450" y="46692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0" name="Google Shape;80;p7"/>
          <p:cNvSpPr txBox="1"/>
          <p:nvPr/>
        </p:nvSpPr>
        <p:spPr>
          <a:xfrm>
            <a:off x="5903450" y="51743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" name="Google Shape;81;p7"/>
          <p:cNvSpPr txBox="1"/>
          <p:nvPr/>
        </p:nvSpPr>
        <p:spPr>
          <a:xfrm>
            <a:off x="8815525" y="46692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facebook.com/redhatinc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2" name="Google Shape;82;p7"/>
          <p:cNvSpPr txBox="1"/>
          <p:nvPr/>
        </p:nvSpPr>
        <p:spPr>
          <a:xfrm>
            <a:off x="8815525" y="51743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4">
            <a:alphaModFix/>
          </a:blip>
          <a:srcRect l="2507" r="2498"/>
          <a:stretch/>
        </p:blipFill>
        <p:spPr>
          <a:xfrm>
            <a:off x="8586459" y="51743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 rotWithShape="1">
          <a:blip r:embed="rId5">
            <a:alphaModFix/>
          </a:blip>
          <a:srcRect l="2678" r="2678"/>
          <a:stretch/>
        </p:blipFill>
        <p:spPr>
          <a:xfrm>
            <a:off x="8586459" y="46692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 rotWithShape="1">
          <a:blip r:embed="rId6">
            <a:alphaModFix/>
          </a:blip>
          <a:srcRect l="2507" r="2498"/>
          <a:stretch/>
        </p:blipFill>
        <p:spPr>
          <a:xfrm>
            <a:off x="5660534" y="51743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/>
          <p:cNvPicPr preferRelativeResize="0"/>
          <p:nvPr/>
        </p:nvPicPr>
        <p:blipFill rotWithShape="1">
          <a:blip r:embed="rId7">
            <a:alphaModFix/>
          </a:blip>
          <a:srcRect l="2326" r="2326"/>
          <a:stretch/>
        </p:blipFill>
        <p:spPr>
          <a:xfrm>
            <a:off x="5660534" y="4669206"/>
            <a:ext cx="229075" cy="2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2 divider A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spcFirstLastPara="1" wrap="square" lIns="43890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cxnSp>
        <p:nvCxnSpPr>
          <p:cNvPr id="90" name="Google Shape;90;p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2"/>
          </p:nvPr>
        </p:nvSpPr>
        <p:spPr>
          <a:xfrm>
            <a:off x="9251450" y="1743719"/>
            <a:ext cx="2124300" cy="33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9pPr>
          </a:lstStyle>
          <a:p>
            <a:endParaRPr/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t="327" b="31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 2 divider B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spcFirstLastPara="1" wrap="square" lIns="43890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>
            <a:endParaRPr/>
          </a:p>
        </p:txBody>
      </p:sp>
      <p:cxnSp>
        <p:nvCxnSpPr>
          <p:cNvPr id="98" name="Google Shape;98;p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2"/>
          </p:nvPr>
        </p:nvSpPr>
        <p:spPr>
          <a:xfrm>
            <a:off x="9251450" y="1743719"/>
            <a:ext cx="2124300" cy="33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2" name="Google Shape;10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279" y="6312505"/>
            <a:ext cx="975850" cy="22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call out A">
  <p:cSld name="CUSTOM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w="9525" cap="flat" cmpd="sng">
            <a:solidFill>
              <a:srgbClr val="EE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0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pic>
        <p:nvPicPr>
          <p:cNvPr id="108" name="Google Shape;10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279" y="6312505"/>
            <a:ext cx="975850" cy="22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0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251450" y="2239588"/>
            <a:ext cx="2124300" cy="31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251450" y="1687025"/>
            <a:ext cx="2124300" cy="35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 Medium"/>
              <a:buNone/>
              <a:defRPr sz="1400">
                <a:solidFill>
                  <a:srgbClr val="FFFFFF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ed Hat Display"/>
              <a:buChar char="▸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lvl="1" indent="-3429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lvl="2" indent="-3429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lvl="3" indent="-3429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lvl="4" indent="-3429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lvl="5" indent="-3429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3200400" lvl="6" indent="-3429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3657600" lvl="7" indent="-3429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4114800" lvl="8" indent="-342900" rtl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9677749" y="269825"/>
            <a:ext cx="20094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ed Hat Text Medium"/>
                <a:ea typeface="Red Hat Text Medium"/>
                <a:cs typeface="Red Hat Text Medium"/>
                <a:sym typeface="Red Hat Text Medium"/>
              </a:rPr>
              <a:t>CONFIDENTIAL designator</a:t>
            </a:r>
            <a:endParaRPr sz="700"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rusq@redha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eshare.net/sameertiwari33/ceph-at-salesforce-ceph-day-external-presentation" TargetMode="External"/><Relationship Id="rId3" Type="http://schemas.openxmlformats.org/officeDocument/2006/relationships/image" Target="../media/image82.png"/><Relationship Id="rId7" Type="http://schemas.openxmlformats.org/officeDocument/2006/relationships/hyperlink" Target="https://ceph.com/cephaloc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sandisk.com/business/datacenter/resources/solution-briefs/optimizing-ceph-deployments" TargetMode="External"/><Relationship Id="rId5" Type="http://schemas.openxmlformats.org/officeDocument/2006/relationships/hyperlink" Target="https://www.samsung.com/us/labs/pdfs/2016-fms-forum-k-21.pdf" TargetMode="External"/><Relationship Id="rId4" Type="http://schemas.openxmlformats.org/officeDocument/2006/relationships/hyperlink" Target="https://www.intel.com/content/www/us/en/software/intel-qct-solution-brief.html" TargetMode="External"/><Relationship Id="rId9" Type="http://schemas.openxmlformats.org/officeDocument/2006/relationships/hyperlink" Target="https://ceph.com/community/new-luminous-scalabilit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botte@redha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5" Type="http://schemas.openxmlformats.org/officeDocument/2006/relationships/hyperlink" Target="mailto:jbrusq@redhat.com" TargetMode="External"/><Relationship Id="rId4" Type="http://schemas.openxmlformats.org/officeDocument/2006/relationships/hyperlink" Target="mailto:tjl@redhat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eph/s3-test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0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1</a:t>
            </a:fld>
            <a:endParaRPr sz="800" b="0" i="0" u="none" strike="noStrike" cap="none">
              <a:solidFill>
                <a:srgbClr val="FFFFFF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862" name="Google Shape;862;p60"/>
          <p:cNvSpPr txBox="1">
            <a:spLocks noGrp="1"/>
          </p:cNvSpPr>
          <p:nvPr>
            <p:ph type="title"/>
          </p:nvPr>
        </p:nvSpPr>
        <p:spPr>
          <a:xfrm>
            <a:off x="5660525" y="1709031"/>
            <a:ext cx="5736300" cy="249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600"/>
              <a:t>SDS et stockage Objet : La modernisation du stockage avec Red Hat Ceph Storage</a:t>
            </a:r>
            <a:endParaRPr sz="3600"/>
          </a:p>
        </p:txBody>
      </p:sp>
      <p:sp>
        <p:nvSpPr>
          <p:cNvPr id="863" name="Google Shape;863;p60"/>
          <p:cNvSpPr txBox="1">
            <a:spLocks noGrp="1"/>
          </p:cNvSpPr>
          <p:nvPr>
            <p:ph type="subTitle" idx="3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90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05 Novembre 2020</a:t>
            </a:r>
            <a:endParaRPr/>
          </a:p>
        </p:txBody>
      </p:sp>
      <p:sp>
        <p:nvSpPr>
          <p:cNvPr id="864" name="Google Shape;864;p60"/>
          <p:cNvSpPr txBox="1"/>
          <p:nvPr/>
        </p:nvSpPr>
        <p:spPr>
          <a:xfrm>
            <a:off x="5660525" y="4850525"/>
            <a:ext cx="23592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ed Hat Text"/>
                <a:ea typeface="Red Hat Text"/>
                <a:cs typeface="Red Hat Text"/>
                <a:sym typeface="Red Hat Text"/>
              </a:rPr>
              <a:t>Jérôme Brusq</a:t>
            </a:r>
            <a:endParaRPr sz="1200" b="1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Specialist Solution Architect</a:t>
            </a: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3"/>
              </a:rPr>
              <a:t>jbrusq@redhat.com</a:t>
            </a: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69"/>
          <p:cNvSpPr txBox="1"/>
          <p:nvPr/>
        </p:nvSpPr>
        <p:spPr>
          <a:xfrm>
            <a:off x="1222600" y="2235367"/>
            <a:ext cx="974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Arial"/>
              <a:buNone/>
            </a:pPr>
            <a:r>
              <a:rPr lang="en" sz="4267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Red Hat Ceph Storage</a:t>
            </a:r>
            <a:endParaRPr sz="24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231" name="Google Shape;1231;p69"/>
          <p:cNvSpPr txBox="1"/>
          <p:nvPr/>
        </p:nvSpPr>
        <p:spPr>
          <a:xfrm>
            <a:off x="1584600" y="3339467"/>
            <a:ext cx="9029600" cy="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70"/>
          <p:cNvSpPr txBox="1"/>
          <p:nvPr/>
        </p:nvSpPr>
        <p:spPr>
          <a:xfrm>
            <a:off x="800045" y="1338236"/>
            <a:ext cx="11134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625" tIns="60625" rIns="60625" bIns="606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ed Hat Text"/>
              <a:buNone/>
            </a:pPr>
            <a:r>
              <a:rPr lang="en" sz="1800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rPr>
              <a:t>Distributed, enterprise-grade object storage, proven at web scale</a:t>
            </a:r>
            <a:endParaRPr sz="1800">
              <a:solidFill>
                <a:srgbClr val="FF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37" name="Google Shape;1237;p70"/>
          <p:cNvSpPr txBox="1"/>
          <p:nvPr/>
        </p:nvSpPr>
        <p:spPr>
          <a:xfrm>
            <a:off x="892472" y="2092077"/>
            <a:ext cx="9594000" cy="2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625" tIns="60625" rIns="60625" bIns="60625" anchor="t" anchorCtr="0">
            <a:noAutofit/>
          </a:bodyPr>
          <a:lstStyle/>
          <a:p>
            <a:pPr marL="389457" marR="0" lvl="0" indent="-389457" algn="l" rtl="0"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1700"/>
              <a:buFont typeface="Red Hat Text"/>
              <a:buChar char="•"/>
            </a:pPr>
            <a:r>
              <a:rPr lang="en" sz="2267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Open source, massively-scalable, software-defined based on Ceph </a:t>
            </a: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389457" marR="0" lvl="0" indent="-3217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389457" marR="0" lvl="0" indent="-389457" algn="l" rtl="0"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1700"/>
              <a:buFont typeface="Red Hat Text"/>
              <a:buChar char="•"/>
            </a:pPr>
            <a:r>
              <a:rPr lang="en" sz="2267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Flexible, scale-out architecture on clustered standard hardware</a:t>
            </a: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389457" marR="0" lvl="0" indent="-3217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389457" marR="0" lvl="0" indent="-389457" algn="l" rtl="0"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1700"/>
              <a:buFont typeface="Red Hat Text"/>
              <a:buChar char="•"/>
            </a:pPr>
            <a:r>
              <a:rPr lang="en" sz="2267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Single, efficient, unified storage platform (object, block, file)</a:t>
            </a:r>
            <a:br>
              <a:rPr lang="en" sz="2267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endParaRPr sz="12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389457" marR="0" lvl="0" indent="-389457" algn="l" rtl="0"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1700"/>
              <a:buFont typeface="Red Hat Text"/>
              <a:buChar char="•"/>
            </a:pPr>
            <a:r>
              <a:rPr lang="en" sz="2267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Designed for modern workloads 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238" name="Google Shape;1238;p70" descr="Google Shape;114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5911" y="5147048"/>
            <a:ext cx="4357847" cy="88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70" descr="Google Shape;1153;p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259" y="5309821"/>
            <a:ext cx="2068933" cy="5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70"/>
          <p:cNvSpPr txBox="1"/>
          <p:nvPr/>
        </p:nvSpPr>
        <p:spPr>
          <a:xfrm>
            <a:off x="885051" y="871751"/>
            <a:ext cx="104220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ed Hat Display"/>
              <a:buNone/>
            </a:pPr>
            <a:r>
              <a:rPr lang="en" sz="26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 Ceph Storage </a:t>
            </a:r>
            <a:endParaRPr sz="1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71"/>
          <p:cNvSpPr txBox="1">
            <a:spLocks noGrp="1"/>
          </p:cNvSpPr>
          <p:nvPr>
            <p:ph type="title"/>
          </p:nvPr>
        </p:nvSpPr>
        <p:spPr>
          <a:xfrm>
            <a:off x="595805" y="420356"/>
            <a:ext cx="111820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ed Hat Display"/>
              <a:buNone/>
            </a:pPr>
            <a:r>
              <a:rPr lang="en" sz="2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CEPH COMMUNITY</a:t>
            </a:r>
            <a:endParaRPr sz="2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46" name="Google Shape;1246;p71"/>
          <p:cNvSpPr/>
          <p:nvPr/>
        </p:nvSpPr>
        <p:spPr>
          <a:xfrm>
            <a:off x="1053068" y="1702257"/>
            <a:ext cx="4655200" cy="2108167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71"/>
          <p:cNvSpPr/>
          <p:nvPr/>
        </p:nvSpPr>
        <p:spPr>
          <a:xfrm>
            <a:off x="1053068" y="4077743"/>
            <a:ext cx="4655200" cy="2239733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71"/>
          <p:cNvSpPr/>
          <p:nvPr/>
        </p:nvSpPr>
        <p:spPr>
          <a:xfrm>
            <a:off x="6354668" y="1702257"/>
            <a:ext cx="4655200" cy="2108167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71"/>
          <p:cNvSpPr/>
          <p:nvPr/>
        </p:nvSpPr>
        <p:spPr>
          <a:xfrm>
            <a:off x="6354668" y="4135576"/>
            <a:ext cx="4655200" cy="2211333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0" name="Google Shape;1250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9468" y="3308943"/>
            <a:ext cx="1212400" cy="14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71"/>
          <p:cNvSpPr txBox="1"/>
          <p:nvPr/>
        </p:nvSpPr>
        <p:spPr>
          <a:xfrm>
            <a:off x="1608068" y="1716656"/>
            <a:ext cx="3960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67"/>
              <a:buFont typeface="Arial"/>
              <a:buNone/>
            </a:pPr>
            <a:r>
              <a:rPr lang="en" sz="1867" b="1">
                <a:solidFill>
                  <a:srgbClr val="E06666"/>
                </a:solidFill>
                <a:latin typeface="Red Hat Text"/>
                <a:ea typeface="Red Hat Text"/>
                <a:cs typeface="Red Hat Text"/>
                <a:sym typeface="Red Hat Text"/>
              </a:rPr>
              <a:t>Vibrant developer community</a:t>
            </a:r>
            <a:endParaRPr sz="1867" b="1">
              <a:solidFill>
                <a:srgbClr val="E06666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52" name="Google Shape;1252;p71"/>
          <p:cNvSpPr txBox="1"/>
          <p:nvPr/>
        </p:nvSpPr>
        <p:spPr>
          <a:xfrm>
            <a:off x="1404868" y="2138056"/>
            <a:ext cx="4453600" cy="1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★"/>
            </a:pPr>
            <a:r>
              <a:rPr lang="en" sz="1867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298 contributors</a:t>
            </a: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★"/>
            </a:pPr>
            <a:r>
              <a:rPr lang="en" sz="1867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495,431 lines of code changed</a:t>
            </a: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★"/>
            </a:pPr>
            <a:r>
              <a:rPr lang="en" sz="1867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From multiple countries</a:t>
            </a: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795847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Red Hat Text"/>
              <a:buNone/>
            </a:pPr>
            <a:r>
              <a:rPr lang="en" sz="18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USA, China, Germany, India</a:t>
            </a:r>
            <a:endParaRPr sz="1867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53" name="Google Shape;1253;p71"/>
          <p:cNvSpPr txBox="1"/>
          <p:nvPr/>
        </p:nvSpPr>
        <p:spPr>
          <a:xfrm>
            <a:off x="6507068" y="1698456"/>
            <a:ext cx="3960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67"/>
              <a:buFont typeface="Overpass"/>
              <a:buNone/>
            </a:pPr>
            <a:r>
              <a:rPr lang="en" sz="1867" b="1">
                <a:solidFill>
                  <a:srgbClr val="E06666"/>
                </a:solidFill>
                <a:latin typeface="Red Hat Text"/>
                <a:ea typeface="Red Hat Text"/>
                <a:cs typeface="Red Hat Text"/>
                <a:sym typeface="Red Hat Text"/>
              </a:rPr>
              <a:t>Multi vendor collaboration</a:t>
            </a:r>
            <a:endParaRPr sz="1867" b="1">
              <a:solidFill>
                <a:srgbClr val="E06666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54" name="Google Shape;1254;p71"/>
          <p:cNvSpPr txBox="1"/>
          <p:nvPr/>
        </p:nvSpPr>
        <p:spPr>
          <a:xfrm>
            <a:off x="6354668" y="2089656"/>
            <a:ext cx="4700800" cy="1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★"/>
            </a:pPr>
            <a:r>
              <a:rPr lang="en" sz="1867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198 organizations </a:t>
            </a: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○"/>
            </a:pPr>
            <a:r>
              <a:rPr lang="en" sz="1867" b="1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≅70% of code from </a:t>
            </a:r>
            <a:r>
              <a:rPr lang="en" sz="1867" b="1" i="0" u="sng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</a:t>
            </a:r>
            <a:endParaRPr sz="1867" b="1" i="0" u="sng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★"/>
            </a:pPr>
            <a:r>
              <a:rPr lang="en" sz="1867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Variety of  vendors</a:t>
            </a: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○"/>
            </a:pPr>
            <a:r>
              <a:rPr lang="en" sz="18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Intel, Samsung, Alibaba, Tencent, Mirantis...</a:t>
            </a:r>
            <a:endParaRPr sz="1867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55" name="Google Shape;1255;p71"/>
          <p:cNvSpPr txBox="1"/>
          <p:nvPr/>
        </p:nvSpPr>
        <p:spPr>
          <a:xfrm>
            <a:off x="1125401" y="4077743"/>
            <a:ext cx="4065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67"/>
              <a:buFont typeface="Overpass"/>
              <a:buNone/>
            </a:pPr>
            <a:r>
              <a:rPr lang="en" sz="1867" b="1">
                <a:solidFill>
                  <a:srgbClr val="E06666"/>
                </a:solidFill>
                <a:latin typeface="Red Hat Text"/>
                <a:ea typeface="Red Hat Text"/>
                <a:cs typeface="Red Hat Text"/>
                <a:sym typeface="Red Hat Text"/>
              </a:rPr>
              <a:t>Broad solution Ecosystem</a:t>
            </a:r>
            <a:endParaRPr sz="1867" b="1">
              <a:solidFill>
                <a:srgbClr val="E06666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56" name="Google Shape;1256;p71"/>
          <p:cNvSpPr txBox="1"/>
          <p:nvPr/>
        </p:nvSpPr>
        <p:spPr>
          <a:xfrm>
            <a:off x="1324268" y="4475876"/>
            <a:ext cx="4238400" cy="1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★"/>
            </a:pPr>
            <a:r>
              <a:rPr lang="en" sz="1867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Vendor published solutions across diverse workloads</a:t>
            </a: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○"/>
            </a:pPr>
            <a:r>
              <a:rPr lang="en" sz="1867" i="0" u="sng" strike="noStrike" cap="none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4"/>
              </a:rPr>
              <a:t>Intel</a:t>
            </a:r>
            <a:endParaRPr sz="1867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○"/>
            </a:pPr>
            <a:r>
              <a:rPr lang="en" sz="1867" i="0" u="sng" strike="noStrike" cap="none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5"/>
              </a:rPr>
              <a:t>Samsung</a:t>
            </a:r>
            <a:endParaRPr sz="1867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○"/>
            </a:pPr>
            <a:r>
              <a:rPr lang="en" sz="1867" i="0" u="sng" strike="noStrike" cap="none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6"/>
              </a:rPr>
              <a:t>Sandisk</a:t>
            </a:r>
            <a:endParaRPr sz="1867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57" name="Google Shape;1257;p71"/>
          <p:cNvSpPr txBox="1"/>
          <p:nvPr/>
        </p:nvSpPr>
        <p:spPr>
          <a:xfrm>
            <a:off x="6839668" y="4077743"/>
            <a:ext cx="3960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67"/>
              <a:buFont typeface="Overpass"/>
              <a:buNone/>
            </a:pPr>
            <a:r>
              <a:rPr lang="en" sz="1867" b="1">
                <a:solidFill>
                  <a:srgbClr val="E06666"/>
                </a:solidFill>
                <a:latin typeface="Red Hat Text"/>
                <a:ea typeface="Red Hat Text"/>
                <a:cs typeface="Red Hat Text"/>
                <a:sym typeface="Red Hat Text"/>
              </a:rPr>
              <a:t>Proven Production deployments</a:t>
            </a:r>
            <a:endParaRPr sz="1867" b="1">
              <a:solidFill>
                <a:srgbClr val="E06666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58" name="Google Shape;1258;p71"/>
          <p:cNvSpPr txBox="1"/>
          <p:nvPr/>
        </p:nvSpPr>
        <p:spPr>
          <a:xfrm>
            <a:off x="6601868" y="4502943"/>
            <a:ext cx="44536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★"/>
            </a:pPr>
            <a:r>
              <a:rPr lang="en" sz="1867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Multi petabyte production deployments of Ceph</a:t>
            </a: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○"/>
            </a:pPr>
            <a:r>
              <a:rPr lang="en" sz="1867" i="0" u="sng" strike="noStrike" cap="none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7"/>
              </a:rPr>
              <a:t>Tencent (Object)</a:t>
            </a:r>
            <a:endParaRPr sz="1867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○"/>
            </a:pPr>
            <a:r>
              <a:rPr lang="en" sz="1867" i="0" u="sng" strike="noStrike" cap="none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8"/>
              </a:rPr>
              <a:t>Salesforce (Object)</a:t>
            </a:r>
            <a:endParaRPr sz="1867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</a:pPr>
            <a:r>
              <a:rPr lang="en" sz="1867" i="0" u="sng" strike="noStrike" cap="none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9"/>
              </a:rPr>
              <a:t>CERN</a:t>
            </a:r>
            <a:endParaRPr sz="1867" i="0" u="sng" strike="noStrike" cap="none">
              <a:solidFill>
                <a:schemeClr val="hlink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219170" marR="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</a:pPr>
            <a:r>
              <a:rPr lang="en" sz="2400" i="0" u="sng" strike="noStrike" cap="none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</a:rPr>
              <a:t>…</a:t>
            </a:r>
            <a:endParaRPr sz="1867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72"/>
          <p:cNvSpPr txBox="1"/>
          <p:nvPr/>
        </p:nvSpPr>
        <p:spPr>
          <a:xfrm>
            <a:off x="1222600" y="2235367"/>
            <a:ext cx="974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Arial"/>
              <a:buNone/>
            </a:pPr>
            <a:r>
              <a:rPr lang="en" sz="4267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RHCS architecture</a:t>
            </a:r>
            <a:endParaRPr sz="24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264" name="Google Shape;1264;p72"/>
          <p:cNvSpPr txBox="1"/>
          <p:nvPr/>
        </p:nvSpPr>
        <p:spPr>
          <a:xfrm>
            <a:off x="1584600" y="3339467"/>
            <a:ext cx="9029600" cy="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Google Shape;1269;p7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7081" y="1664044"/>
            <a:ext cx="8179277" cy="428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73"/>
          <p:cNvSpPr txBox="1">
            <a:spLocks noGrp="1"/>
          </p:cNvSpPr>
          <p:nvPr>
            <p:ph type="title"/>
          </p:nvPr>
        </p:nvSpPr>
        <p:spPr>
          <a:xfrm>
            <a:off x="595805" y="420356"/>
            <a:ext cx="111819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verpass"/>
              <a:buNone/>
            </a:pP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Ceph Architecture Overview</a:t>
            </a: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74"/>
          <p:cNvSpPr txBox="1">
            <a:spLocks noGrp="1"/>
          </p:cNvSpPr>
          <p:nvPr>
            <p:ph type="title"/>
          </p:nvPr>
        </p:nvSpPr>
        <p:spPr>
          <a:xfrm>
            <a:off x="595805" y="420356"/>
            <a:ext cx="111820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verpass"/>
              <a:buNone/>
            </a:pP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Ceph Architecture Components</a:t>
            </a: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276" name="Google Shape;1276;p74"/>
          <p:cNvSpPr/>
          <p:nvPr/>
        </p:nvSpPr>
        <p:spPr>
          <a:xfrm>
            <a:off x="1526083" y="2798228"/>
            <a:ext cx="2751200" cy="1496400"/>
          </a:xfrm>
          <a:prstGeom prst="rect">
            <a:avLst/>
          </a:prstGeom>
          <a:solidFill>
            <a:srgbClr val="5E6A71"/>
          </a:solidFill>
          <a:ln>
            <a:noFill/>
          </a:ln>
        </p:spPr>
        <p:txBody>
          <a:bodyPr spcFirstLastPara="1" wrap="square" lIns="108825" tIns="221175" rIns="108825" bIns="54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RGW</a:t>
            </a:r>
            <a:endParaRPr sz="21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S3 and Swift</a:t>
            </a:r>
            <a:endParaRPr sz="15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object storage</a:t>
            </a:r>
            <a:endParaRPr sz="15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77" name="Google Shape;1277;p74"/>
          <p:cNvSpPr/>
          <p:nvPr/>
        </p:nvSpPr>
        <p:spPr>
          <a:xfrm>
            <a:off x="1193436" y="4294651"/>
            <a:ext cx="9811200" cy="650800"/>
          </a:xfrm>
          <a:prstGeom prst="rect">
            <a:avLst/>
          </a:prstGeom>
          <a:solidFill>
            <a:srgbClr val="55AEBA"/>
          </a:solidFill>
          <a:ln>
            <a:noFill/>
          </a:ln>
        </p:spPr>
        <p:txBody>
          <a:bodyPr spcFirstLastPara="1" wrap="square" lIns="108825" tIns="54425" rIns="108825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LIBRADOS</a:t>
            </a:r>
            <a:endParaRPr sz="21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Low-level storage API</a:t>
            </a:r>
            <a:endParaRPr sz="15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78" name="Google Shape;1278;p74"/>
          <p:cNvSpPr/>
          <p:nvPr/>
        </p:nvSpPr>
        <p:spPr>
          <a:xfrm>
            <a:off x="906507" y="4940352"/>
            <a:ext cx="10431200" cy="952800"/>
          </a:xfrm>
          <a:prstGeom prst="rect">
            <a:avLst/>
          </a:prstGeom>
          <a:solidFill>
            <a:srgbClr val="EE3B43"/>
          </a:solidFill>
          <a:ln>
            <a:noFill/>
          </a:ln>
        </p:spPr>
        <p:txBody>
          <a:bodyPr spcFirstLastPara="1" wrap="square" lIns="108825" tIns="54425" rIns="108825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RADOS</a:t>
            </a:r>
            <a:endParaRPr sz="21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Reliable, elastic, distributed storage layer with</a:t>
            </a:r>
            <a:endParaRPr sz="15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replication and erasure coding</a:t>
            </a:r>
            <a:endParaRPr sz="15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79" name="Google Shape;1279;p74"/>
          <p:cNvSpPr/>
          <p:nvPr/>
        </p:nvSpPr>
        <p:spPr>
          <a:xfrm>
            <a:off x="4738040" y="2798228"/>
            <a:ext cx="2751200" cy="1496400"/>
          </a:xfrm>
          <a:prstGeom prst="rect">
            <a:avLst/>
          </a:prstGeom>
          <a:solidFill>
            <a:srgbClr val="464F55"/>
          </a:solidFill>
          <a:ln>
            <a:noFill/>
          </a:ln>
        </p:spPr>
        <p:txBody>
          <a:bodyPr spcFirstLastPara="1" wrap="square" lIns="108825" tIns="221175" rIns="108825" bIns="54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RBD</a:t>
            </a:r>
            <a:endParaRPr sz="21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Virtual block device</a:t>
            </a:r>
            <a:endParaRPr sz="15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80" name="Google Shape;1280;p74"/>
          <p:cNvSpPr/>
          <p:nvPr/>
        </p:nvSpPr>
        <p:spPr>
          <a:xfrm>
            <a:off x="7949997" y="2798228"/>
            <a:ext cx="2751200" cy="1496400"/>
          </a:xfrm>
          <a:prstGeom prst="rect">
            <a:avLst/>
          </a:prstGeom>
          <a:solidFill>
            <a:srgbClr val="5E6A71"/>
          </a:solidFill>
          <a:ln>
            <a:noFill/>
          </a:ln>
        </p:spPr>
        <p:txBody>
          <a:bodyPr spcFirstLastPara="1" wrap="square" lIns="108825" tIns="221175" rIns="108825" bIns="54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CEPHFS</a:t>
            </a:r>
            <a:endParaRPr sz="21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Distributed network</a:t>
            </a:r>
            <a:endParaRPr sz="15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file system</a:t>
            </a:r>
            <a:endParaRPr sz="15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81" name="Google Shape;1281;p74"/>
          <p:cNvSpPr/>
          <p:nvPr/>
        </p:nvSpPr>
        <p:spPr>
          <a:xfrm>
            <a:off x="2748255" y="2082017"/>
            <a:ext cx="332400" cy="593600"/>
          </a:xfrm>
          <a:prstGeom prst="upDownArrow">
            <a:avLst>
              <a:gd name="adj1" fmla="val 50000"/>
              <a:gd name="adj2" fmla="val 73080"/>
            </a:avLst>
          </a:prstGeom>
          <a:solidFill>
            <a:srgbClr val="EE3B43"/>
          </a:solidFill>
          <a:ln>
            <a:noFill/>
          </a:ln>
        </p:spPr>
        <p:txBody>
          <a:bodyPr spcFirstLastPara="1" wrap="square" lIns="110575" tIns="110575" rIns="110575" bIns="110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74"/>
          <p:cNvSpPr/>
          <p:nvPr/>
        </p:nvSpPr>
        <p:spPr>
          <a:xfrm>
            <a:off x="5927121" y="2082017"/>
            <a:ext cx="332400" cy="593600"/>
          </a:xfrm>
          <a:prstGeom prst="upDownArrow">
            <a:avLst>
              <a:gd name="adj1" fmla="val 50000"/>
              <a:gd name="adj2" fmla="val 73080"/>
            </a:avLst>
          </a:prstGeom>
          <a:solidFill>
            <a:srgbClr val="EE3B43"/>
          </a:solidFill>
          <a:ln>
            <a:noFill/>
          </a:ln>
        </p:spPr>
        <p:txBody>
          <a:bodyPr spcFirstLastPara="1" wrap="square" lIns="110575" tIns="110575" rIns="110575" bIns="110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74"/>
          <p:cNvSpPr/>
          <p:nvPr/>
        </p:nvSpPr>
        <p:spPr>
          <a:xfrm>
            <a:off x="9162591" y="2082017"/>
            <a:ext cx="332400" cy="593600"/>
          </a:xfrm>
          <a:prstGeom prst="upDownArrow">
            <a:avLst>
              <a:gd name="adj1" fmla="val 50000"/>
              <a:gd name="adj2" fmla="val 73080"/>
            </a:avLst>
          </a:prstGeom>
          <a:solidFill>
            <a:srgbClr val="EE3B43"/>
          </a:solidFill>
          <a:ln>
            <a:noFill/>
          </a:ln>
        </p:spPr>
        <p:txBody>
          <a:bodyPr spcFirstLastPara="1" wrap="square" lIns="110575" tIns="110575" rIns="110575" bIns="110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74"/>
          <p:cNvSpPr/>
          <p:nvPr/>
        </p:nvSpPr>
        <p:spPr>
          <a:xfrm>
            <a:off x="2341589" y="1603963"/>
            <a:ext cx="1159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25" rIns="108825" bIns="54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i="0" u="none" strike="noStrike" cap="none">
                <a:solidFill>
                  <a:srgbClr val="5E6A71"/>
                </a:solidFill>
                <a:latin typeface="Red Hat Text"/>
                <a:ea typeface="Red Hat Text"/>
                <a:cs typeface="Red Hat Text"/>
                <a:sym typeface="Red Hat Text"/>
              </a:rPr>
              <a:t>OBJECT</a:t>
            </a:r>
            <a:endParaRPr sz="18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85" name="Google Shape;1285;p74"/>
          <p:cNvSpPr/>
          <p:nvPr/>
        </p:nvSpPr>
        <p:spPr>
          <a:xfrm>
            <a:off x="5557902" y="1604399"/>
            <a:ext cx="1078000" cy="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25" rIns="108825" bIns="54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i="0" u="none" strike="noStrike" cap="none">
                <a:solidFill>
                  <a:srgbClr val="5E6A71"/>
                </a:solidFill>
                <a:latin typeface="Red Hat Text"/>
                <a:ea typeface="Red Hat Text"/>
                <a:cs typeface="Red Hat Text"/>
                <a:sym typeface="Red Hat Text"/>
              </a:rPr>
              <a:t>BLOCK</a:t>
            </a:r>
            <a:endParaRPr sz="18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86" name="Google Shape;1286;p74"/>
          <p:cNvSpPr/>
          <p:nvPr/>
        </p:nvSpPr>
        <p:spPr>
          <a:xfrm>
            <a:off x="8964047" y="1604399"/>
            <a:ext cx="744400" cy="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25" rIns="108825" bIns="54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i="0" u="none" strike="noStrike" cap="none">
                <a:solidFill>
                  <a:srgbClr val="5E6A71"/>
                </a:solidFill>
                <a:latin typeface="Red Hat Text"/>
                <a:ea typeface="Red Hat Text"/>
                <a:cs typeface="Red Hat Text"/>
                <a:sym typeface="Red Hat Text"/>
              </a:rPr>
              <a:t>FILE</a:t>
            </a:r>
            <a:endParaRPr sz="18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75"/>
          <p:cNvSpPr txBox="1"/>
          <p:nvPr/>
        </p:nvSpPr>
        <p:spPr>
          <a:xfrm>
            <a:off x="454433" y="444843"/>
            <a:ext cx="5980400" cy="6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IOPS-optimized </a:t>
            </a: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solutions:</a:t>
            </a: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Throughput-optimized </a:t>
            </a: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Solutions: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Cost and </a:t>
            </a: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capacity-optimized </a:t>
            </a:r>
            <a:endParaRPr sz="19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solutions: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92" name="Google Shape;1292;p75"/>
          <p:cNvSpPr/>
          <p:nvPr/>
        </p:nvSpPr>
        <p:spPr>
          <a:xfrm>
            <a:off x="3444633" y="1740416"/>
            <a:ext cx="8409200" cy="1267056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CPU: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 10 cores per NVMe SSD, assuming a 2 GHz CPU.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RAM: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 16 GB baseline, plus 5 GB per OSD.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Networking: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10 Gigabit Ethernet (GbE) per 12 OSDs (each for client- and cluster-facing networks).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Disks 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 High-performance, high-endurance enterprise NVMe SSDs.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93" name="Google Shape;1293;p75"/>
          <p:cNvSpPr/>
          <p:nvPr/>
        </p:nvSpPr>
        <p:spPr>
          <a:xfrm>
            <a:off x="3444633" y="3303400"/>
            <a:ext cx="8409200" cy="1305456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CPU: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 0.5 cores per HDD, assuming a 2 GHz CPU.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RAM: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 16 GB baseline, plus 5 GB per OSD.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Networking: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 10 GbE per 12 OSDs each for client- and cluster-facing networks.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Disks</a:t>
            </a:r>
            <a:endParaRPr sz="1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Datas 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 7,200 RPM enterprise HDDs.</a:t>
            </a:r>
            <a:endParaRPr sz="1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Metadatas :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 High-endurance, high-performance enterprise serial-attached SCSI (SAS) or NVMe SSDs.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94" name="Google Shape;1294;p75"/>
          <p:cNvSpPr/>
          <p:nvPr/>
        </p:nvSpPr>
        <p:spPr>
          <a:xfrm>
            <a:off x="3444633" y="4911647"/>
            <a:ext cx="8409200" cy="1119305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CPU:  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0.5 cores per HDD, assuming a 2 GHz CPU.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RAM:  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 16 GB baseline, plus 5 GB per OSD.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Networking:  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10 GbE per 12 OSDs (each for client- and cluster-facing networks).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Disks :  </a:t>
            </a:r>
            <a:r>
              <a:rPr lang="en" sz="130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7,200 RPM enterprise HDDs.</a:t>
            </a:r>
            <a:endParaRPr sz="13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95" name="Google Shape;1295;p75"/>
          <p:cNvSpPr txBox="1">
            <a:spLocks noGrp="1"/>
          </p:cNvSpPr>
          <p:nvPr>
            <p:ph type="title"/>
          </p:nvPr>
        </p:nvSpPr>
        <p:spPr>
          <a:xfrm>
            <a:off x="595805" y="420356"/>
            <a:ext cx="111820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verpass"/>
              <a:buNone/>
            </a:pPr>
            <a:r>
              <a:rPr lang="en" sz="2600" b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RHCS Design : Examples</a:t>
            </a:r>
            <a:endParaRPr sz="2600" b="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76"/>
          <p:cNvSpPr txBox="1"/>
          <p:nvPr/>
        </p:nvSpPr>
        <p:spPr>
          <a:xfrm>
            <a:off x="1222600" y="2235367"/>
            <a:ext cx="974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67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case #1 : Object storage</a:t>
            </a:r>
            <a:endParaRPr sz="24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301" name="Google Shape;1301;p76"/>
          <p:cNvSpPr txBox="1"/>
          <p:nvPr/>
        </p:nvSpPr>
        <p:spPr>
          <a:xfrm>
            <a:off x="1584600" y="3339467"/>
            <a:ext cx="9029600" cy="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77"/>
          <p:cNvSpPr/>
          <p:nvPr/>
        </p:nvSpPr>
        <p:spPr>
          <a:xfrm>
            <a:off x="8392388" y="3769700"/>
            <a:ext cx="2116500" cy="274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77"/>
          <p:cNvSpPr txBox="1">
            <a:spLocks noGrp="1"/>
          </p:cNvSpPr>
          <p:nvPr>
            <p:ph type="title"/>
          </p:nvPr>
        </p:nvSpPr>
        <p:spPr>
          <a:xfrm>
            <a:off x="595805" y="420356"/>
            <a:ext cx="111820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verpass"/>
              <a:buNone/>
            </a:pPr>
            <a:r>
              <a:rPr lang="en" sz="2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Object storage … the standard S3 </a:t>
            </a:r>
            <a:endParaRPr sz="2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308" name="Google Shape;1308;p77"/>
          <p:cNvSpPr txBox="1"/>
          <p:nvPr/>
        </p:nvSpPr>
        <p:spPr>
          <a:xfrm>
            <a:off x="1190625" y="1762125"/>
            <a:ext cx="875932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Char char="•"/>
            </a:pPr>
            <a:r>
              <a:rPr lang="en" sz="1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Amazon S3 (Amazon Simple Storage Service) : Object storage of AWS, launched in 2006</a:t>
            </a:r>
            <a:endParaRPr b="1">
              <a:latin typeface="Red Hat Text"/>
              <a:ea typeface="Red Hat Text"/>
              <a:cs typeface="Red Hat Text"/>
              <a:sym typeface="Red Hat Tex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Char char="•"/>
            </a:pPr>
            <a:r>
              <a:rPr lang="en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The basic storage units of Amazon S3 are objects which are organized into buckets. 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20212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Red Hat Text"/>
              <a:buChar char="•"/>
            </a:pPr>
            <a:r>
              <a:rPr lang="en" sz="1800">
                <a:solidFill>
                  <a:srgbClr val="202122"/>
                </a:solidFill>
                <a:latin typeface="Red Hat Text"/>
                <a:ea typeface="Red Hat Text"/>
                <a:cs typeface="Red Hat Text"/>
                <a:sym typeface="Red Hat Text"/>
              </a:rPr>
              <a:t>Each object is identified by a unique, user-assigned key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20212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Red Hat Text"/>
              <a:buChar char="•"/>
            </a:pPr>
            <a:r>
              <a:rPr lang="en" sz="1800">
                <a:solidFill>
                  <a:srgbClr val="202122"/>
                </a:solidFill>
                <a:latin typeface="Red Hat Text"/>
                <a:ea typeface="Red Hat Text"/>
                <a:cs typeface="Red Hat Text"/>
                <a:sym typeface="Red Hat Text"/>
              </a:rPr>
              <a:t>Good fit for non-structured data</a:t>
            </a:r>
            <a:endParaRPr sz="1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sz="1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309" name="Google Shape;130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1550" y="4322761"/>
            <a:ext cx="1422400" cy="142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0" name="Google Shape;1310;p77"/>
          <p:cNvCxnSpPr>
            <a:stCxn id="1309" idx="3"/>
          </p:cNvCxnSpPr>
          <p:nvPr/>
        </p:nvCxnSpPr>
        <p:spPr>
          <a:xfrm>
            <a:off x="3663950" y="5033961"/>
            <a:ext cx="4743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1" name="Google Shape;1311;p77"/>
          <p:cNvSpPr txBox="1"/>
          <p:nvPr/>
        </p:nvSpPr>
        <p:spPr>
          <a:xfrm>
            <a:off x="4456232" y="5204895"/>
            <a:ext cx="21164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rPr>
              <a:t>AccessKey/SecretKey</a:t>
            </a:r>
            <a:endParaRPr sz="1800" i="1">
              <a:solidFill>
                <a:srgbClr val="FF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312" name="Google Shape;1312;p77"/>
          <p:cNvSpPr txBox="1"/>
          <p:nvPr/>
        </p:nvSpPr>
        <p:spPr>
          <a:xfrm>
            <a:off x="4301862" y="4664629"/>
            <a:ext cx="2462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HTTP (PUT/GET/DELETE)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313" name="Google Shape;1313;p77"/>
          <p:cNvSpPr txBox="1"/>
          <p:nvPr/>
        </p:nvSpPr>
        <p:spPr>
          <a:xfrm>
            <a:off x="7384384" y="5052773"/>
            <a:ext cx="13063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rPr>
              <a:t>Endpoint</a:t>
            </a:r>
            <a:endParaRPr sz="1800" i="1">
              <a:solidFill>
                <a:srgbClr val="FF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314" name="Google Shape;1314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052" y="4138098"/>
            <a:ext cx="1422400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77"/>
          <p:cNvSpPr txBox="1"/>
          <p:nvPr/>
        </p:nvSpPr>
        <p:spPr>
          <a:xfrm>
            <a:off x="8962291" y="5249038"/>
            <a:ext cx="13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rPr>
              <a:t>Bucket</a:t>
            </a:r>
            <a:endParaRPr sz="1800" i="1">
              <a:solidFill>
                <a:srgbClr val="FF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316" name="Google Shape;1316;p77"/>
          <p:cNvSpPr txBox="1"/>
          <p:nvPr/>
        </p:nvSpPr>
        <p:spPr>
          <a:xfrm>
            <a:off x="8392409" y="6205298"/>
            <a:ext cx="130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rPr>
              <a:t>Aws region</a:t>
            </a:r>
            <a:endParaRPr sz="1800" i="1">
              <a:solidFill>
                <a:srgbClr val="FF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78"/>
          <p:cNvSpPr txBox="1">
            <a:spLocks noGrp="1"/>
          </p:cNvSpPr>
          <p:nvPr>
            <p:ph type="title" idx="4294967295"/>
          </p:nvPr>
        </p:nvSpPr>
        <p:spPr>
          <a:xfrm>
            <a:off x="595805" y="420356"/>
            <a:ext cx="111820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verpass"/>
              <a:buNone/>
            </a:pP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S3 clients</a:t>
            </a: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322" name="Google Shape;132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460625"/>
            <a:ext cx="24765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78"/>
          <p:cNvSpPr txBox="1"/>
          <p:nvPr/>
        </p:nvSpPr>
        <p:spPr>
          <a:xfrm>
            <a:off x="-1842595" y="3687431"/>
            <a:ext cx="111820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verpass"/>
              <a:buNone/>
            </a:pPr>
            <a:r>
              <a:rPr lang="en" sz="3200">
                <a:solidFill>
                  <a:srgbClr val="0070C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s3cmd</a:t>
            </a:r>
            <a:endParaRPr/>
          </a:p>
        </p:txBody>
      </p:sp>
      <p:pic>
        <p:nvPicPr>
          <p:cNvPr id="1324" name="Google Shape;1324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304" y="2920047"/>
            <a:ext cx="1071245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9300" y="2460624"/>
            <a:ext cx="1397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78"/>
          <p:cNvSpPr/>
          <p:nvPr/>
        </p:nvSpPr>
        <p:spPr>
          <a:xfrm>
            <a:off x="8412813" y="3882233"/>
            <a:ext cx="1394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pass"/>
              <a:buNone/>
            </a:pPr>
            <a:r>
              <a:rPr lang="en" sz="1800" b="1">
                <a:solidFill>
                  <a:srgbClr val="FFD96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Cyberduck</a:t>
            </a:r>
            <a:endParaRPr sz="1800" b="1">
              <a:solidFill>
                <a:srgbClr val="FFD96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327" name="Google Shape;1327;p78"/>
          <p:cNvSpPr/>
          <p:nvPr/>
        </p:nvSpPr>
        <p:spPr>
          <a:xfrm>
            <a:off x="8565213" y="4034633"/>
            <a:ext cx="139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pass"/>
              <a:buNone/>
            </a:pPr>
            <a:r>
              <a:rPr lang="en" sz="1800" b="1">
                <a:solidFill>
                  <a:srgbClr val="FFD96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Cyberduck</a:t>
            </a:r>
            <a:endParaRPr sz="1800" b="1">
              <a:solidFill>
                <a:srgbClr val="FFD96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328" name="Google Shape;1328;p78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7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330" name="Google Shape;1330;p78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1"/>
          <p:cNvSpPr txBox="1">
            <a:spLocks noGrp="1"/>
          </p:cNvSpPr>
          <p:nvPr>
            <p:ph type="subTitle" idx="2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Votre équipe Red Hat</a:t>
            </a:r>
            <a:endParaRPr sz="1700"/>
          </a:p>
        </p:txBody>
      </p:sp>
      <p:sp>
        <p:nvSpPr>
          <p:cNvPr id="871" name="Google Shape;871;p61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72" name="Google Shape;872;p61"/>
          <p:cNvSpPr txBox="1">
            <a:spLocks noGrp="1"/>
          </p:cNvSpPr>
          <p:nvPr>
            <p:ph type="subTitle" idx="4"/>
          </p:nvPr>
        </p:nvSpPr>
        <p:spPr>
          <a:xfrm>
            <a:off x="6857350" y="1644050"/>
            <a:ext cx="4660800" cy="8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tbotte@redhat.com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06 03 85 32 94  </a:t>
            </a:r>
            <a:endParaRPr/>
          </a:p>
        </p:txBody>
      </p:sp>
      <p:sp>
        <p:nvSpPr>
          <p:cNvPr id="873" name="Google Shape;873;p61"/>
          <p:cNvSpPr txBox="1">
            <a:spLocks noGrp="1"/>
          </p:cNvSpPr>
          <p:nvPr>
            <p:ph type="subTitle" idx="5"/>
          </p:nvPr>
        </p:nvSpPr>
        <p:spPr>
          <a:xfrm>
            <a:off x="6857350" y="1240700"/>
            <a:ext cx="4660800" cy="34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 Botté - Sales Account Manager</a:t>
            </a:r>
            <a:endParaRPr/>
          </a:p>
        </p:txBody>
      </p:sp>
      <p:sp>
        <p:nvSpPr>
          <p:cNvPr id="874" name="Google Shape;874;p61"/>
          <p:cNvSpPr txBox="1">
            <a:spLocks noGrp="1"/>
          </p:cNvSpPr>
          <p:nvPr>
            <p:ph type="subTitle" idx="6"/>
          </p:nvPr>
        </p:nvSpPr>
        <p:spPr>
          <a:xfrm>
            <a:off x="6857350" y="3164125"/>
            <a:ext cx="4660800" cy="8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tjl@redhat.com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06 07 80 77 68  </a:t>
            </a:r>
            <a:endParaRPr/>
          </a:p>
        </p:txBody>
      </p:sp>
      <p:sp>
        <p:nvSpPr>
          <p:cNvPr id="875" name="Google Shape;875;p61"/>
          <p:cNvSpPr txBox="1">
            <a:spLocks noGrp="1"/>
          </p:cNvSpPr>
          <p:nvPr>
            <p:ph type="subTitle" idx="7"/>
          </p:nvPr>
        </p:nvSpPr>
        <p:spPr>
          <a:xfrm>
            <a:off x="6857350" y="2760775"/>
            <a:ext cx="4660800" cy="34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Thibault Jurado-Leduc - Architecte Solution</a:t>
            </a:r>
            <a:endParaRPr/>
          </a:p>
        </p:txBody>
      </p:sp>
      <p:sp>
        <p:nvSpPr>
          <p:cNvPr id="876" name="Google Shape;876;p61"/>
          <p:cNvSpPr txBox="1">
            <a:spLocks noGrp="1"/>
          </p:cNvSpPr>
          <p:nvPr>
            <p:ph type="subTitle" idx="8"/>
          </p:nvPr>
        </p:nvSpPr>
        <p:spPr>
          <a:xfrm>
            <a:off x="6857350" y="4684200"/>
            <a:ext cx="4660800" cy="8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jbrusq@redhat.com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06 77 34 31 81</a:t>
            </a:r>
            <a:endParaRPr/>
          </a:p>
        </p:txBody>
      </p:sp>
      <p:sp>
        <p:nvSpPr>
          <p:cNvPr id="877" name="Google Shape;877;p61"/>
          <p:cNvSpPr txBox="1">
            <a:spLocks noGrp="1"/>
          </p:cNvSpPr>
          <p:nvPr>
            <p:ph type="subTitle" idx="9"/>
          </p:nvPr>
        </p:nvSpPr>
        <p:spPr>
          <a:xfrm>
            <a:off x="6857350" y="4280850"/>
            <a:ext cx="4660800" cy="34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Jérôme Brusq - Spécialiste Architecte Solution</a:t>
            </a:r>
            <a:endParaRPr/>
          </a:p>
        </p:txBody>
      </p:sp>
      <p:pic>
        <p:nvPicPr>
          <p:cNvPr id="878" name="Google Shape;878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3700" y="1892863"/>
            <a:ext cx="285750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79"/>
          <p:cNvSpPr txBox="1">
            <a:spLocks noGrp="1"/>
          </p:cNvSpPr>
          <p:nvPr>
            <p:ph type="title"/>
          </p:nvPr>
        </p:nvSpPr>
        <p:spPr>
          <a:xfrm>
            <a:off x="595805" y="420356"/>
            <a:ext cx="111820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verpass"/>
              <a:buNone/>
            </a:pPr>
            <a:r>
              <a:rPr lang="en" sz="2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Object storage  benefits </a:t>
            </a:r>
            <a:endParaRPr sz="2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336" name="Google Shape;1336;p79"/>
          <p:cNvSpPr/>
          <p:nvPr/>
        </p:nvSpPr>
        <p:spPr>
          <a:xfrm>
            <a:off x="1457325" y="1794004"/>
            <a:ext cx="9896475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3" marR="0" lvl="0" indent="-21907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•"/>
            </a:pPr>
            <a:r>
              <a:rPr lang="en" sz="20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Scalabilité infinie : espace de nom « plat » 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227013" marR="0" lvl="0" indent="-219075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•"/>
            </a:pPr>
            <a:r>
              <a:rPr lang="en" sz="20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Simple d'accès via une  API REST,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227013" marR="0" lvl="0" indent="-219075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•"/>
            </a:pPr>
            <a:r>
              <a:rPr lang="en" sz="20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Ajouts de metadata sur les objets,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227013" marR="0" lvl="0" indent="-219075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•"/>
            </a:pPr>
            <a:r>
              <a:rPr lang="en" sz="20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Accès distribué pour les clients,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227013" marR="0" lvl="0" indent="-219075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•"/>
            </a:pPr>
            <a:r>
              <a:rPr lang="en" sz="20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Davantage de sécurité (multi-factor authentication, encryption, gestion des droits plus fine, etc.)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227013" marR="0" lvl="0" indent="-219075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•"/>
            </a:pPr>
            <a:r>
              <a:rPr lang="en" sz="20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De nouvelles fonctionnalités (versioning des objets, notifications, cycle de vie de la donnée, etc.)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227013" marR="0" lvl="0" indent="-219075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•"/>
            </a:pPr>
            <a:r>
              <a:rPr lang="en" sz="20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Efficacité (Erasure Coding) et performance (MultiPart Upload)  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80"/>
          <p:cNvSpPr/>
          <p:nvPr/>
        </p:nvSpPr>
        <p:spPr>
          <a:xfrm>
            <a:off x="4975825" y="2431730"/>
            <a:ext cx="3065100" cy="1268400"/>
          </a:xfrm>
          <a:prstGeom prst="rect">
            <a:avLst/>
          </a:prstGeom>
          <a:solidFill>
            <a:srgbClr val="0041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80"/>
          <p:cNvSpPr txBox="1"/>
          <p:nvPr/>
        </p:nvSpPr>
        <p:spPr>
          <a:xfrm>
            <a:off x="4979824" y="3795963"/>
            <a:ext cx="3057300" cy="630300"/>
          </a:xfrm>
          <a:prstGeom prst="rect">
            <a:avLst/>
          </a:prstGeom>
          <a:solidFill>
            <a:srgbClr val="005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67"/>
              <a:buFont typeface="Overpass"/>
              <a:buNone/>
            </a:pPr>
            <a:r>
              <a:rPr lang="en" sz="1467" b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ACTIVE ARCHIVES</a:t>
            </a:r>
            <a:endParaRPr sz="1467" b="1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343" name="Google Shape;1343;p80"/>
          <p:cNvSpPr/>
          <p:nvPr/>
        </p:nvSpPr>
        <p:spPr>
          <a:xfrm>
            <a:off x="8697050" y="2431725"/>
            <a:ext cx="3065100" cy="1268400"/>
          </a:xfrm>
          <a:prstGeom prst="rect">
            <a:avLst/>
          </a:prstGeom>
          <a:solidFill>
            <a:srgbClr val="0041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80"/>
          <p:cNvSpPr txBox="1"/>
          <p:nvPr/>
        </p:nvSpPr>
        <p:spPr>
          <a:xfrm>
            <a:off x="8701049" y="3795958"/>
            <a:ext cx="3057300" cy="630300"/>
          </a:xfrm>
          <a:prstGeom prst="rect">
            <a:avLst/>
          </a:prstGeom>
          <a:solidFill>
            <a:srgbClr val="005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67"/>
              <a:buFont typeface="Overpass"/>
              <a:buNone/>
            </a:pPr>
            <a:r>
              <a:rPr lang="en" sz="1467" b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DATA LAKES</a:t>
            </a:r>
            <a:endParaRPr sz="1467" b="1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345" name="Google Shape;1345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355" y="2695360"/>
            <a:ext cx="1553233" cy="73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2608" y="2565248"/>
            <a:ext cx="798467" cy="958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80"/>
          <p:cNvSpPr/>
          <p:nvPr/>
        </p:nvSpPr>
        <p:spPr>
          <a:xfrm>
            <a:off x="1254592" y="2431730"/>
            <a:ext cx="3065100" cy="1268400"/>
          </a:xfrm>
          <a:prstGeom prst="rect">
            <a:avLst/>
          </a:prstGeom>
          <a:solidFill>
            <a:srgbClr val="0041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80"/>
          <p:cNvSpPr txBox="1"/>
          <p:nvPr/>
        </p:nvSpPr>
        <p:spPr>
          <a:xfrm>
            <a:off x="1258590" y="3795963"/>
            <a:ext cx="3057300" cy="630300"/>
          </a:xfrm>
          <a:prstGeom prst="rect">
            <a:avLst/>
          </a:prstGeom>
          <a:solidFill>
            <a:srgbClr val="005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67"/>
              <a:buFont typeface="Overpass"/>
              <a:buNone/>
            </a:pPr>
            <a:r>
              <a:rPr lang="en" sz="1467" b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BACKUPS</a:t>
            </a:r>
            <a:endParaRPr sz="1467" b="1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349" name="Google Shape;1349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7974" y="2586848"/>
            <a:ext cx="798467" cy="958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80"/>
          <p:cNvSpPr txBox="1">
            <a:spLocks noGrp="1"/>
          </p:cNvSpPr>
          <p:nvPr>
            <p:ph type="title"/>
          </p:nvPr>
        </p:nvSpPr>
        <p:spPr>
          <a:xfrm>
            <a:off x="1752600" y="869800"/>
            <a:ext cx="86868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d Hat Display"/>
              <a:buNone/>
            </a:pP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Object Storage</a:t>
            </a: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" name="Google Shape;1355;p81"/>
          <p:cNvPicPr preferRelativeResize="0"/>
          <p:nvPr/>
        </p:nvPicPr>
        <p:blipFill rotWithShape="1">
          <a:blip r:embed="rId3">
            <a:alphaModFix/>
          </a:blip>
          <a:srcRect t="17448" b="21174"/>
          <a:stretch/>
        </p:blipFill>
        <p:spPr>
          <a:xfrm>
            <a:off x="5322725" y="4539307"/>
            <a:ext cx="1661651" cy="101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81"/>
          <p:cNvPicPr preferRelativeResize="0"/>
          <p:nvPr/>
        </p:nvPicPr>
        <p:blipFill rotWithShape="1">
          <a:blip r:embed="rId4">
            <a:alphaModFix/>
          </a:blip>
          <a:srcRect t="17636" b="17642"/>
          <a:stretch/>
        </p:blipFill>
        <p:spPr>
          <a:xfrm>
            <a:off x="2565925" y="4772653"/>
            <a:ext cx="2547200" cy="6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81"/>
          <p:cNvPicPr preferRelativeResize="0"/>
          <p:nvPr/>
        </p:nvPicPr>
        <p:blipFill rotWithShape="1">
          <a:blip r:embed="rId5">
            <a:alphaModFix/>
          </a:blip>
          <a:srcRect t="1978" b="1985"/>
          <a:stretch/>
        </p:blipFill>
        <p:spPr>
          <a:xfrm>
            <a:off x="7403151" y="4772647"/>
            <a:ext cx="2222900" cy="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7330" y="2683739"/>
            <a:ext cx="1183975" cy="11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88445" y="2698576"/>
            <a:ext cx="1098700" cy="10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81"/>
          <p:cNvSpPr txBox="1">
            <a:spLocks noGrp="1"/>
          </p:cNvSpPr>
          <p:nvPr>
            <p:ph type="title"/>
          </p:nvPr>
        </p:nvSpPr>
        <p:spPr>
          <a:xfrm>
            <a:off x="1752600" y="946000"/>
            <a:ext cx="86868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/>
              <a:t>Object storage: Data backup infrastructure</a:t>
            </a:r>
            <a:endParaRPr/>
          </a:p>
        </p:txBody>
      </p:sp>
      <p:sp>
        <p:nvSpPr>
          <p:cNvPr id="1361" name="Google Shape;1361;p81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600" cy="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362" name="Google Shape;1362;p81"/>
          <p:cNvPicPr preferRelativeResize="0"/>
          <p:nvPr/>
        </p:nvPicPr>
        <p:blipFill rotWithShape="1">
          <a:blip r:embed="rId8">
            <a:alphaModFix/>
          </a:blip>
          <a:srcRect l="19304" t="2576" r="9382" b="7648"/>
          <a:stretch/>
        </p:blipFill>
        <p:spPr>
          <a:xfrm>
            <a:off x="7051490" y="2617776"/>
            <a:ext cx="802375" cy="1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8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94051" y="2632961"/>
            <a:ext cx="890499" cy="129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82"/>
          <p:cNvSpPr txBox="1">
            <a:spLocks noGrp="1"/>
          </p:cNvSpPr>
          <p:nvPr>
            <p:ph type="title"/>
          </p:nvPr>
        </p:nvSpPr>
        <p:spPr>
          <a:xfrm>
            <a:off x="1752600" y="717401"/>
            <a:ext cx="8818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"/>
              <a:t>Object storage as a service</a:t>
            </a:r>
            <a:endParaRPr/>
          </a:p>
        </p:txBody>
      </p:sp>
      <p:sp>
        <p:nvSpPr>
          <p:cNvPr id="1369" name="Google Shape;1369;p82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370" name="Google Shape;1370;p82"/>
          <p:cNvSpPr/>
          <p:nvPr/>
        </p:nvSpPr>
        <p:spPr>
          <a:xfrm>
            <a:off x="4940921" y="1789915"/>
            <a:ext cx="1418700" cy="592800"/>
          </a:xfrm>
          <a:prstGeom prst="rect">
            <a:avLst/>
          </a:prstGeom>
          <a:solidFill>
            <a:srgbClr val="D7EE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 Medium"/>
              <a:buNone/>
            </a:pPr>
            <a:r>
              <a:rPr lang="en" sz="1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User</a:t>
            </a:r>
            <a:endParaRPr sz="18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371" name="Google Shape;1371;p82"/>
          <p:cNvSpPr/>
          <p:nvPr/>
        </p:nvSpPr>
        <p:spPr>
          <a:xfrm>
            <a:off x="4110142" y="3171255"/>
            <a:ext cx="3080100" cy="4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None/>
            </a:pPr>
            <a:r>
              <a:rPr lang="en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Ceph object gateway</a:t>
            </a:r>
            <a:endParaRPr sz="1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372" name="Google Shape;1372;p82"/>
          <p:cNvCxnSpPr>
            <a:stCxn id="1370" idx="2"/>
            <a:endCxn id="1371" idx="0"/>
          </p:cNvCxnSpPr>
          <p:nvPr/>
        </p:nvCxnSpPr>
        <p:spPr>
          <a:xfrm>
            <a:off x="5650271" y="2382715"/>
            <a:ext cx="0" cy="7884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73" name="Google Shape;1373;p82"/>
          <p:cNvCxnSpPr>
            <a:stCxn id="1371" idx="3"/>
            <a:endCxn id="1374" idx="1"/>
          </p:cNvCxnSpPr>
          <p:nvPr/>
        </p:nvCxnSpPr>
        <p:spPr>
          <a:xfrm rot="10800000" flipH="1">
            <a:off x="7190242" y="3412155"/>
            <a:ext cx="1035600" cy="63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375" name="Google Shape;1375;p82"/>
          <p:cNvSpPr/>
          <p:nvPr/>
        </p:nvSpPr>
        <p:spPr>
          <a:xfrm>
            <a:off x="9057685" y="1789915"/>
            <a:ext cx="1418700" cy="592800"/>
          </a:xfrm>
          <a:prstGeom prst="rect">
            <a:avLst/>
          </a:prstGeom>
          <a:solidFill>
            <a:srgbClr val="D7EE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 Medium"/>
              <a:buNone/>
            </a:pPr>
            <a:r>
              <a:rPr lang="en" sz="1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User</a:t>
            </a:r>
            <a:endParaRPr sz="18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374" name="Google Shape;1374;p82"/>
          <p:cNvSpPr/>
          <p:nvPr/>
        </p:nvSpPr>
        <p:spPr>
          <a:xfrm>
            <a:off x="8225991" y="3158817"/>
            <a:ext cx="3081000" cy="50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None/>
            </a:pPr>
            <a:r>
              <a:rPr lang="en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Ceph object gateway</a:t>
            </a:r>
            <a:endParaRPr sz="1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376" name="Google Shape;1376;p82"/>
          <p:cNvCxnSpPr>
            <a:stCxn id="1375" idx="2"/>
            <a:endCxn id="1374" idx="0"/>
          </p:cNvCxnSpPr>
          <p:nvPr/>
        </p:nvCxnSpPr>
        <p:spPr>
          <a:xfrm flipH="1">
            <a:off x="9766435" y="2382715"/>
            <a:ext cx="600" cy="7761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377" name="Google Shape;1377;p82"/>
          <p:cNvSpPr/>
          <p:nvPr/>
        </p:nvSpPr>
        <p:spPr>
          <a:xfrm>
            <a:off x="4110147" y="3915519"/>
            <a:ext cx="3080400" cy="1952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82"/>
          <p:cNvSpPr txBox="1"/>
          <p:nvPr/>
        </p:nvSpPr>
        <p:spPr>
          <a:xfrm>
            <a:off x="4110147" y="5185656"/>
            <a:ext cx="30804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800"/>
              <a:buFont typeface="Red Hat Text Medium"/>
              <a:buNone/>
            </a:pPr>
            <a:r>
              <a:rPr lang="en" sz="1800">
                <a:solidFill>
                  <a:srgbClr val="EE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Storage cluster</a:t>
            </a:r>
            <a:endParaRPr sz="1800">
              <a:solidFill>
                <a:srgbClr val="EE0000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800"/>
              <a:buFont typeface="Red Hat Text Medium"/>
              <a:buNone/>
            </a:pPr>
            <a:r>
              <a:rPr lang="en" sz="1800">
                <a:solidFill>
                  <a:srgbClr val="EE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US-East</a:t>
            </a:r>
            <a:endParaRPr sz="1800">
              <a:solidFill>
                <a:srgbClr val="EE0000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379" name="Google Shape;1379;p82"/>
          <p:cNvSpPr/>
          <p:nvPr/>
        </p:nvSpPr>
        <p:spPr>
          <a:xfrm>
            <a:off x="8209987" y="3915519"/>
            <a:ext cx="3080400" cy="1952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82"/>
          <p:cNvSpPr txBox="1"/>
          <p:nvPr/>
        </p:nvSpPr>
        <p:spPr>
          <a:xfrm>
            <a:off x="8210019" y="5163659"/>
            <a:ext cx="3080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800"/>
              <a:buFont typeface="Red Hat Text Medium"/>
              <a:buNone/>
            </a:pPr>
            <a:r>
              <a:rPr lang="en" sz="1800">
                <a:solidFill>
                  <a:srgbClr val="EE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Storage cluster</a:t>
            </a:r>
            <a:endParaRPr sz="1800">
              <a:solidFill>
                <a:srgbClr val="EE0000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1800"/>
              <a:buFont typeface="Red Hat Text Medium"/>
              <a:buNone/>
            </a:pPr>
            <a:r>
              <a:rPr lang="en" sz="1800">
                <a:solidFill>
                  <a:srgbClr val="EE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US-West</a:t>
            </a:r>
            <a:endParaRPr sz="1800">
              <a:solidFill>
                <a:srgbClr val="EE0000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grpSp>
        <p:nvGrpSpPr>
          <p:cNvPr id="1381" name="Google Shape;1381;p82"/>
          <p:cNvGrpSpPr/>
          <p:nvPr/>
        </p:nvGrpSpPr>
        <p:grpSpPr>
          <a:xfrm>
            <a:off x="723594" y="4557061"/>
            <a:ext cx="3145120" cy="761471"/>
            <a:chOff x="6278575" y="1988050"/>
            <a:chExt cx="2266100" cy="456900"/>
          </a:xfrm>
        </p:grpSpPr>
        <p:sp>
          <p:nvSpPr>
            <p:cNvPr id="1382" name="Google Shape;1382;p82"/>
            <p:cNvSpPr/>
            <p:nvPr/>
          </p:nvSpPr>
          <p:spPr>
            <a:xfrm>
              <a:off x="6300975" y="1988050"/>
              <a:ext cx="2243700" cy="4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5700" bIns="0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ed Hat Text"/>
                <a:buNone/>
              </a:pP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Multi-site active-active clusters w/ single namespace</a:t>
              </a:r>
              <a:endPara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cxnSp>
          <p:nvCxnSpPr>
            <p:cNvPr id="1383" name="Google Shape;1383;p82"/>
            <p:cNvCxnSpPr/>
            <p:nvPr/>
          </p:nvCxnSpPr>
          <p:spPr>
            <a:xfrm>
              <a:off x="6278575" y="2444950"/>
              <a:ext cx="2232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4" name="Google Shape;1384;p82"/>
            <p:cNvCxnSpPr/>
            <p:nvPr/>
          </p:nvCxnSpPr>
          <p:spPr>
            <a:xfrm>
              <a:off x="6278575" y="1988050"/>
              <a:ext cx="2232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85" name="Google Shape;1385;p82"/>
          <p:cNvGrpSpPr/>
          <p:nvPr/>
        </p:nvGrpSpPr>
        <p:grpSpPr>
          <a:xfrm>
            <a:off x="723594" y="3044451"/>
            <a:ext cx="3145120" cy="761471"/>
            <a:chOff x="6278575" y="1988050"/>
            <a:chExt cx="2266100" cy="456900"/>
          </a:xfrm>
        </p:grpSpPr>
        <p:sp>
          <p:nvSpPr>
            <p:cNvPr id="1386" name="Google Shape;1386;p82"/>
            <p:cNvSpPr/>
            <p:nvPr/>
          </p:nvSpPr>
          <p:spPr>
            <a:xfrm>
              <a:off x="6300975" y="1988050"/>
              <a:ext cx="2243700" cy="4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5700" bIns="0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ed Hat Text"/>
                <a:buNone/>
              </a:pP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NFS gateway for bulk import and export of object data</a:t>
              </a:r>
              <a:endPara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cxnSp>
          <p:nvCxnSpPr>
            <p:cNvPr id="1387" name="Google Shape;1387;p82"/>
            <p:cNvCxnSpPr/>
            <p:nvPr/>
          </p:nvCxnSpPr>
          <p:spPr>
            <a:xfrm>
              <a:off x="6278575" y="2444950"/>
              <a:ext cx="2232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8" name="Google Shape;1388;p82"/>
            <p:cNvCxnSpPr/>
            <p:nvPr/>
          </p:nvCxnSpPr>
          <p:spPr>
            <a:xfrm>
              <a:off x="6278575" y="1988050"/>
              <a:ext cx="2232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89" name="Google Shape;1389;p82"/>
          <p:cNvGrpSpPr/>
          <p:nvPr/>
        </p:nvGrpSpPr>
        <p:grpSpPr>
          <a:xfrm>
            <a:off x="723594" y="1683431"/>
            <a:ext cx="3145120" cy="764120"/>
            <a:chOff x="6278575" y="1988050"/>
            <a:chExt cx="2266100" cy="456900"/>
          </a:xfrm>
        </p:grpSpPr>
        <p:sp>
          <p:nvSpPr>
            <p:cNvPr id="1390" name="Google Shape;1390;p82"/>
            <p:cNvSpPr/>
            <p:nvPr/>
          </p:nvSpPr>
          <p:spPr>
            <a:xfrm>
              <a:off x="6300975" y="1988050"/>
              <a:ext cx="2243700" cy="4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5700" bIns="0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ed Hat Text"/>
                <a:buNone/>
              </a:pP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RGW, Ceph’s object </a:t>
              </a:r>
              <a:b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</a:b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storage interface</a:t>
              </a:r>
              <a:endPara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cxnSp>
          <p:nvCxnSpPr>
            <p:cNvPr id="1391" name="Google Shape;1391;p82"/>
            <p:cNvCxnSpPr/>
            <p:nvPr/>
          </p:nvCxnSpPr>
          <p:spPr>
            <a:xfrm>
              <a:off x="6278575" y="2444950"/>
              <a:ext cx="2232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2" name="Google Shape;1392;p82"/>
            <p:cNvCxnSpPr/>
            <p:nvPr/>
          </p:nvCxnSpPr>
          <p:spPr>
            <a:xfrm>
              <a:off x="6278575" y="1988050"/>
              <a:ext cx="2232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93" name="Google Shape;1393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692" y="3864181"/>
            <a:ext cx="734525" cy="73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1426" y="3864271"/>
            <a:ext cx="734541" cy="734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5" name="Google Shape;1395;p82"/>
          <p:cNvGrpSpPr/>
          <p:nvPr/>
        </p:nvGrpSpPr>
        <p:grpSpPr>
          <a:xfrm>
            <a:off x="4288328" y="4445807"/>
            <a:ext cx="520731" cy="415347"/>
            <a:chOff x="1652875" y="238125"/>
            <a:chExt cx="4314250" cy="3441150"/>
          </a:xfrm>
        </p:grpSpPr>
        <p:sp>
          <p:nvSpPr>
            <p:cNvPr id="1396" name="Google Shape;1396;p82"/>
            <p:cNvSpPr/>
            <p:nvPr/>
          </p:nvSpPr>
          <p:spPr>
            <a:xfrm>
              <a:off x="1652875" y="2035725"/>
              <a:ext cx="4314250" cy="1643550"/>
            </a:xfrm>
            <a:custGeom>
              <a:avLst/>
              <a:gdLst/>
              <a:ahLst/>
              <a:cxnLst/>
              <a:rect l="l" t="t" r="r" b="b"/>
              <a:pathLst>
                <a:path w="172570" h="65742" extrusionOk="0">
                  <a:moveTo>
                    <a:pt x="158189" y="12327"/>
                  </a:moveTo>
                  <a:lnTo>
                    <a:pt x="160244" y="18490"/>
                  </a:lnTo>
                  <a:lnTo>
                    <a:pt x="160244" y="47252"/>
                  </a:lnTo>
                  <a:lnTo>
                    <a:pt x="158189" y="53415"/>
                  </a:lnTo>
                  <a:lnTo>
                    <a:pt x="14381" y="53415"/>
                  </a:lnTo>
                  <a:lnTo>
                    <a:pt x="12326" y="47252"/>
                  </a:lnTo>
                  <a:lnTo>
                    <a:pt x="12326" y="18490"/>
                  </a:lnTo>
                  <a:lnTo>
                    <a:pt x="14381" y="12327"/>
                  </a:lnTo>
                  <a:close/>
                  <a:moveTo>
                    <a:pt x="12326" y="0"/>
                  </a:moveTo>
                  <a:lnTo>
                    <a:pt x="6163" y="4109"/>
                  </a:lnTo>
                  <a:lnTo>
                    <a:pt x="2054" y="10272"/>
                  </a:lnTo>
                  <a:lnTo>
                    <a:pt x="0" y="18490"/>
                  </a:lnTo>
                  <a:lnTo>
                    <a:pt x="0" y="47252"/>
                  </a:lnTo>
                  <a:lnTo>
                    <a:pt x="2054" y="55470"/>
                  </a:lnTo>
                  <a:lnTo>
                    <a:pt x="6163" y="61633"/>
                  </a:lnTo>
                  <a:lnTo>
                    <a:pt x="12326" y="65742"/>
                  </a:lnTo>
                  <a:lnTo>
                    <a:pt x="160244" y="65742"/>
                  </a:lnTo>
                  <a:lnTo>
                    <a:pt x="166407" y="61633"/>
                  </a:lnTo>
                  <a:lnTo>
                    <a:pt x="170516" y="55470"/>
                  </a:lnTo>
                  <a:lnTo>
                    <a:pt x="172570" y="47252"/>
                  </a:lnTo>
                  <a:lnTo>
                    <a:pt x="172570" y="18490"/>
                  </a:lnTo>
                  <a:lnTo>
                    <a:pt x="170516" y="10272"/>
                  </a:lnTo>
                  <a:lnTo>
                    <a:pt x="166407" y="4109"/>
                  </a:lnTo>
                  <a:lnTo>
                    <a:pt x="160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82"/>
            <p:cNvSpPr/>
            <p:nvPr/>
          </p:nvSpPr>
          <p:spPr>
            <a:xfrm>
              <a:off x="1652875" y="238125"/>
              <a:ext cx="4314250" cy="1694900"/>
            </a:xfrm>
            <a:custGeom>
              <a:avLst/>
              <a:gdLst/>
              <a:ahLst/>
              <a:cxnLst/>
              <a:rect l="l" t="t" r="r" b="b"/>
              <a:pathLst>
                <a:path w="172570" h="67796" extrusionOk="0">
                  <a:moveTo>
                    <a:pt x="154080" y="12326"/>
                  </a:moveTo>
                  <a:lnTo>
                    <a:pt x="158189" y="14381"/>
                  </a:lnTo>
                  <a:lnTo>
                    <a:pt x="160244" y="18490"/>
                  </a:lnTo>
                  <a:lnTo>
                    <a:pt x="160244" y="49306"/>
                  </a:lnTo>
                  <a:lnTo>
                    <a:pt x="158189" y="53415"/>
                  </a:lnTo>
                  <a:lnTo>
                    <a:pt x="154080" y="55469"/>
                  </a:lnTo>
                  <a:lnTo>
                    <a:pt x="18490" y="55469"/>
                  </a:lnTo>
                  <a:lnTo>
                    <a:pt x="14381" y="53415"/>
                  </a:lnTo>
                  <a:lnTo>
                    <a:pt x="12326" y="49306"/>
                  </a:lnTo>
                  <a:lnTo>
                    <a:pt x="12326" y="18490"/>
                  </a:lnTo>
                  <a:lnTo>
                    <a:pt x="14381" y="14381"/>
                  </a:lnTo>
                  <a:lnTo>
                    <a:pt x="18490" y="12326"/>
                  </a:lnTo>
                  <a:close/>
                  <a:moveTo>
                    <a:pt x="18490" y="0"/>
                  </a:moveTo>
                  <a:lnTo>
                    <a:pt x="12326" y="2054"/>
                  </a:lnTo>
                  <a:lnTo>
                    <a:pt x="6163" y="6163"/>
                  </a:lnTo>
                  <a:lnTo>
                    <a:pt x="2054" y="12326"/>
                  </a:lnTo>
                  <a:lnTo>
                    <a:pt x="0" y="18490"/>
                  </a:lnTo>
                  <a:lnTo>
                    <a:pt x="0" y="49306"/>
                  </a:lnTo>
                  <a:lnTo>
                    <a:pt x="2054" y="55469"/>
                  </a:lnTo>
                  <a:lnTo>
                    <a:pt x="6163" y="61632"/>
                  </a:lnTo>
                  <a:lnTo>
                    <a:pt x="12326" y="65741"/>
                  </a:lnTo>
                  <a:lnTo>
                    <a:pt x="18490" y="67796"/>
                  </a:lnTo>
                  <a:lnTo>
                    <a:pt x="154080" y="67796"/>
                  </a:lnTo>
                  <a:lnTo>
                    <a:pt x="160244" y="65741"/>
                  </a:lnTo>
                  <a:lnTo>
                    <a:pt x="166407" y="61632"/>
                  </a:lnTo>
                  <a:lnTo>
                    <a:pt x="170516" y="55469"/>
                  </a:lnTo>
                  <a:lnTo>
                    <a:pt x="172570" y="49306"/>
                  </a:lnTo>
                  <a:lnTo>
                    <a:pt x="172570" y="18490"/>
                  </a:lnTo>
                  <a:lnTo>
                    <a:pt x="170516" y="12326"/>
                  </a:lnTo>
                  <a:lnTo>
                    <a:pt x="166407" y="6163"/>
                  </a:lnTo>
                  <a:lnTo>
                    <a:pt x="160244" y="2054"/>
                  </a:lnTo>
                  <a:lnTo>
                    <a:pt x="154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82"/>
            <p:cNvSpPr/>
            <p:nvPr/>
          </p:nvSpPr>
          <p:spPr>
            <a:xfrm>
              <a:off x="4991275" y="100852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4925"/>
                  </a:lnTo>
                  <a:lnTo>
                    <a:pt x="6164" y="36980"/>
                  </a:lnTo>
                  <a:lnTo>
                    <a:pt x="10272" y="34925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82"/>
            <p:cNvSpPr/>
            <p:nvPr/>
          </p:nvSpPr>
          <p:spPr>
            <a:xfrm>
              <a:off x="4991275" y="275477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6980"/>
                  </a:lnTo>
                  <a:lnTo>
                    <a:pt x="10272" y="36980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82"/>
            <p:cNvSpPr/>
            <p:nvPr/>
          </p:nvSpPr>
          <p:spPr>
            <a:xfrm>
              <a:off x="2217825" y="316565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82"/>
            <p:cNvSpPr/>
            <p:nvPr/>
          </p:nvSpPr>
          <p:spPr>
            <a:xfrm>
              <a:off x="2217825" y="141940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82"/>
          <p:cNvGrpSpPr/>
          <p:nvPr/>
        </p:nvGrpSpPr>
        <p:grpSpPr>
          <a:xfrm>
            <a:off x="5022603" y="4445807"/>
            <a:ext cx="520731" cy="415347"/>
            <a:chOff x="1652875" y="238125"/>
            <a:chExt cx="4314250" cy="3441150"/>
          </a:xfrm>
        </p:grpSpPr>
        <p:sp>
          <p:nvSpPr>
            <p:cNvPr id="1403" name="Google Shape;1403;p82"/>
            <p:cNvSpPr/>
            <p:nvPr/>
          </p:nvSpPr>
          <p:spPr>
            <a:xfrm>
              <a:off x="1652875" y="2035725"/>
              <a:ext cx="4314250" cy="1643550"/>
            </a:xfrm>
            <a:custGeom>
              <a:avLst/>
              <a:gdLst/>
              <a:ahLst/>
              <a:cxnLst/>
              <a:rect l="l" t="t" r="r" b="b"/>
              <a:pathLst>
                <a:path w="172570" h="65742" extrusionOk="0">
                  <a:moveTo>
                    <a:pt x="158189" y="12327"/>
                  </a:moveTo>
                  <a:lnTo>
                    <a:pt x="160244" y="18490"/>
                  </a:lnTo>
                  <a:lnTo>
                    <a:pt x="160244" y="47252"/>
                  </a:lnTo>
                  <a:lnTo>
                    <a:pt x="158189" y="53415"/>
                  </a:lnTo>
                  <a:lnTo>
                    <a:pt x="14381" y="53415"/>
                  </a:lnTo>
                  <a:lnTo>
                    <a:pt x="12326" y="47252"/>
                  </a:lnTo>
                  <a:lnTo>
                    <a:pt x="12326" y="18490"/>
                  </a:lnTo>
                  <a:lnTo>
                    <a:pt x="14381" y="12327"/>
                  </a:lnTo>
                  <a:close/>
                  <a:moveTo>
                    <a:pt x="12326" y="0"/>
                  </a:moveTo>
                  <a:lnTo>
                    <a:pt x="6163" y="4109"/>
                  </a:lnTo>
                  <a:lnTo>
                    <a:pt x="2054" y="10272"/>
                  </a:lnTo>
                  <a:lnTo>
                    <a:pt x="0" y="18490"/>
                  </a:lnTo>
                  <a:lnTo>
                    <a:pt x="0" y="47252"/>
                  </a:lnTo>
                  <a:lnTo>
                    <a:pt x="2054" y="55470"/>
                  </a:lnTo>
                  <a:lnTo>
                    <a:pt x="6163" y="61633"/>
                  </a:lnTo>
                  <a:lnTo>
                    <a:pt x="12326" y="65742"/>
                  </a:lnTo>
                  <a:lnTo>
                    <a:pt x="160244" y="65742"/>
                  </a:lnTo>
                  <a:lnTo>
                    <a:pt x="166407" y="61633"/>
                  </a:lnTo>
                  <a:lnTo>
                    <a:pt x="170516" y="55470"/>
                  </a:lnTo>
                  <a:lnTo>
                    <a:pt x="172570" y="47252"/>
                  </a:lnTo>
                  <a:lnTo>
                    <a:pt x="172570" y="18490"/>
                  </a:lnTo>
                  <a:lnTo>
                    <a:pt x="170516" y="10272"/>
                  </a:lnTo>
                  <a:lnTo>
                    <a:pt x="166407" y="4109"/>
                  </a:lnTo>
                  <a:lnTo>
                    <a:pt x="160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82"/>
            <p:cNvSpPr/>
            <p:nvPr/>
          </p:nvSpPr>
          <p:spPr>
            <a:xfrm>
              <a:off x="1652875" y="238125"/>
              <a:ext cx="4314250" cy="1694900"/>
            </a:xfrm>
            <a:custGeom>
              <a:avLst/>
              <a:gdLst/>
              <a:ahLst/>
              <a:cxnLst/>
              <a:rect l="l" t="t" r="r" b="b"/>
              <a:pathLst>
                <a:path w="172570" h="67796" extrusionOk="0">
                  <a:moveTo>
                    <a:pt x="154080" y="12326"/>
                  </a:moveTo>
                  <a:lnTo>
                    <a:pt x="158189" y="14381"/>
                  </a:lnTo>
                  <a:lnTo>
                    <a:pt x="160244" y="18490"/>
                  </a:lnTo>
                  <a:lnTo>
                    <a:pt x="160244" y="49306"/>
                  </a:lnTo>
                  <a:lnTo>
                    <a:pt x="158189" y="53415"/>
                  </a:lnTo>
                  <a:lnTo>
                    <a:pt x="154080" y="55469"/>
                  </a:lnTo>
                  <a:lnTo>
                    <a:pt x="18490" y="55469"/>
                  </a:lnTo>
                  <a:lnTo>
                    <a:pt x="14381" y="53415"/>
                  </a:lnTo>
                  <a:lnTo>
                    <a:pt x="12326" y="49306"/>
                  </a:lnTo>
                  <a:lnTo>
                    <a:pt x="12326" y="18490"/>
                  </a:lnTo>
                  <a:lnTo>
                    <a:pt x="14381" y="14381"/>
                  </a:lnTo>
                  <a:lnTo>
                    <a:pt x="18490" y="12326"/>
                  </a:lnTo>
                  <a:close/>
                  <a:moveTo>
                    <a:pt x="18490" y="0"/>
                  </a:moveTo>
                  <a:lnTo>
                    <a:pt x="12326" y="2054"/>
                  </a:lnTo>
                  <a:lnTo>
                    <a:pt x="6163" y="6163"/>
                  </a:lnTo>
                  <a:lnTo>
                    <a:pt x="2054" y="12326"/>
                  </a:lnTo>
                  <a:lnTo>
                    <a:pt x="0" y="18490"/>
                  </a:lnTo>
                  <a:lnTo>
                    <a:pt x="0" y="49306"/>
                  </a:lnTo>
                  <a:lnTo>
                    <a:pt x="2054" y="55469"/>
                  </a:lnTo>
                  <a:lnTo>
                    <a:pt x="6163" y="61632"/>
                  </a:lnTo>
                  <a:lnTo>
                    <a:pt x="12326" y="65741"/>
                  </a:lnTo>
                  <a:lnTo>
                    <a:pt x="18490" y="67796"/>
                  </a:lnTo>
                  <a:lnTo>
                    <a:pt x="154080" y="67796"/>
                  </a:lnTo>
                  <a:lnTo>
                    <a:pt x="160244" y="65741"/>
                  </a:lnTo>
                  <a:lnTo>
                    <a:pt x="166407" y="61632"/>
                  </a:lnTo>
                  <a:lnTo>
                    <a:pt x="170516" y="55469"/>
                  </a:lnTo>
                  <a:lnTo>
                    <a:pt x="172570" y="49306"/>
                  </a:lnTo>
                  <a:lnTo>
                    <a:pt x="172570" y="18490"/>
                  </a:lnTo>
                  <a:lnTo>
                    <a:pt x="170516" y="12326"/>
                  </a:lnTo>
                  <a:lnTo>
                    <a:pt x="166407" y="6163"/>
                  </a:lnTo>
                  <a:lnTo>
                    <a:pt x="160244" y="2054"/>
                  </a:lnTo>
                  <a:lnTo>
                    <a:pt x="154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82"/>
            <p:cNvSpPr/>
            <p:nvPr/>
          </p:nvSpPr>
          <p:spPr>
            <a:xfrm>
              <a:off x="4991275" y="100852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4925"/>
                  </a:lnTo>
                  <a:lnTo>
                    <a:pt x="6164" y="36980"/>
                  </a:lnTo>
                  <a:lnTo>
                    <a:pt x="10272" y="34925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82"/>
            <p:cNvSpPr/>
            <p:nvPr/>
          </p:nvSpPr>
          <p:spPr>
            <a:xfrm>
              <a:off x="4991275" y="275477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6980"/>
                  </a:lnTo>
                  <a:lnTo>
                    <a:pt x="10272" y="36980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82"/>
            <p:cNvSpPr/>
            <p:nvPr/>
          </p:nvSpPr>
          <p:spPr>
            <a:xfrm>
              <a:off x="2217825" y="316565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82"/>
            <p:cNvSpPr/>
            <p:nvPr/>
          </p:nvSpPr>
          <p:spPr>
            <a:xfrm>
              <a:off x="2217825" y="141940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9" name="Google Shape;1409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0218" y="3864181"/>
            <a:ext cx="734525" cy="73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0" name="Google Shape;1410;p82"/>
          <p:cNvGrpSpPr/>
          <p:nvPr/>
        </p:nvGrpSpPr>
        <p:grpSpPr>
          <a:xfrm>
            <a:off x="5757128" y="4445807"/>
            <a:ext cx="520731" cy="415347"/>
            <a:chOff x="1652875" y="238125"/>
            <a:chExt cx="4314250" cy="3441150"/>
          </a:xfrm>
        </p:grpSpPr>
        <p:sp>
          <p:nvSpPr>
            <p:cNvPr id="1411" name="Google Shape;1411;p82"/>
            <p:cNvSpPr/>
            <p:nvPr/>
          </p:nvSpPr>
          <p:spPr>
            <a:xfrm>
              <a:off x="1652875" y="2035725"/>
              <a:ext cx="4314250" cy="1643550"/>
            </a:xfrm>
            <a:custGeom>
              <a:avLst/>
              <a:gdLst/>
              <a:ahLst/>
              <a:cxnLst/>
              <a:rect l="l" t="t" r="r" b="b"/>
              <a:pathLst>
                <a:path w="172570" h="65742" extrusionOk="0">
                  <a:moveTo>
                    <a:pt x="158189" y="12327"/>
                  </a:moveTo>
                  <a:lnTo>
                    <a:pt x="160244" y="18490"/>
                  </a:lnTo>
                  <a:lnTo>
                    <a:pt x="160244" y="47252"/>
                  </a:lnTo>
                  <a:lnTo>
                    <a:pt x="158189" y="53415"/>
                  </a:lnTo>
                  <a:lnTo>
                    <a:pt x="14381" y="53415"/>
                  </a:lnTo>
                  <a:lnTo>
                    <a:pt x="12326" y="47252"/>
                  </a:lnTo>
                  <a:lnTo>
                    <a:pt x="12326" y="18490"/>
                  </a:lnTo>
                  <a:lnTo>
                    <a:pt x="14381" y="12327"/>
                  </a:lnTo>
                  <a:close/>
                  <a:moveTo>
                    <a:pt x="12326" y="0"/>
                  </a:moveTo>
                  <a:lnTo>
                    <a:pt x="6163" y="4109"/>
                  </a:lnTo>
                  <a:lnTo>
                    <a:pt x="2054" y="10272"/>
                  </a:lnTo>
                  <a:lnTo>
                    <a:pt x="0" y="18490"/>
                  </a:lnTo>
                  <a:lnTo>
                    <a:pt x="0" y="47252"/>
                  </a:lnTo>
                  <a:lnTo>
                    <a:pt x="2054" y="55470"/>
                  </a:lnTo>
                  <a:lnTo>
                    <a:pt x="6163" y="61633"/>
                  </a:lnTo>
                  <a:lnTo>
                    <a:pt x="12326" y="65742"/>
                  </a:lnTo>
                  <a:lnTo>
                    <a:pt x="160244" y="65742"/>
                  </a:lnTo>
                  <a:lnTo>
                    <a:pt x="166407" y="61633"/>
                  </a:lnTo>
                  <a:lnTo>
                    <a:pt x="170516" y="55470"/>
                  </a:lnTo>
                  <a:lnTo>
                    <a:pt x="172570" y="47252"/>
                  </a:lnTo>
                  <a:lnTo>
                    <a:pt x="172570" y="18490"/>
                  </a:lnTo>
                  <a:lnTo>
                    <a:pt x="170516" y="10272"/>
                  </a:lnTo>
                  <a:lnTo>
                    <a:pt x="166407" y="4109"/>
                  </a:lnTo>
                  <a:lnTo>
                    <a:pt x="160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82"/>
            <p:cNvSpPr/>
            <p:nvPr/>
          </p:nvSpPr>
          <p:spPr>
            <a:xfrm>
              <a:off x="1652875" y="238125"/>
              <a:ext cx="4314250" cy="1694900"/>
            </a:xfrm>
            <a:custGeom>
              <a:avLst/>
              <a:gdLst/>
              <a:ahLst/>
              <a:cxnLst/>
              <a:rect l="l" t="t" r="r" b="b"/>
              <a:pathLst>
                <a:path w="172570" h="67796" extrusionOk="0">
                  <a:moveTo>
                    <a:pt x="154080" y="12326"/>
                  </a:moveTo>
                  <a:lnTo>
                    <a:pt x="158189" y="14381"/>
                  </a:lnTo>
                  <a:lnTo>
                    <a:pt x="160244" y="18490"/>
                  </a:lnTo>
                  <a:lnTo>
                    <a:pt x="160244" y="49306"/>
                  </a:lnTo>
                  <a:lnTo>
                    <a:pt x="158189" y="53415"/>
                  </a:lnTo>
                  <a:lnTo>
                    <a:pt x="154080" y="55469"/>
                  </a:lnTo>
                  <a:lnTo>
                    <a:pt x="18490" y="55469"/>
                  </a:lnTo>
                  <a:lnTo>
                    <a:pt x="14381" y="53415"/>
                  </a:lnTo>
                  <a:lnTo>
                    <a:pt x="12326" y="49306"/>
                  </a:lnTo>
                  <a:lnTo>
                    <a:pt x="12326" y="18490"/>
                  </a:lnTo>
                  <a:lnTo>
                    <a:pt x="14381" y="14381"/>
                  </a:lnTo>
                  <a:lnTo>
                    <a:pt x="18490" y="12326"/>
                  </a:lnTo>
                  <a:close/>
                  <a:moveTo>
                    <a:pt x="18490" y="0"/>
                  </a:moveTo>
                  <a:lnTo>
                    <a:pt x="12326" y="2054"/>
                  </a:lnTo>
                  <a:lnTo>
                    <a:pt x="6163" y="6163"/>
                  </a:lnTo>
                  <a:lnTo>
                    <a:pt x="2054" y="12326"/>
                  </a:lnTo>
                  <a:lnTo>
                    <a:pt x="0" y="18490"/>
                  </a:lnTo>
                  <a:lnTo>
                    <a:pt x="0" y="49306"/>
                  </a:lnTo>
                  <a:lnTo>
                    <a:pt x="2054" y="55469"/>
                  </a:lnTo>
                  <a:lnTo>
                    <a:pt x="6163" y="61632"/>
                  </a:lnTo>
                  <a:lnTo>
                    <a:pt x="12326" y="65741"/>
                  </a:lnTo>
                  <a:lnTo>
                    <a:pt x="18490" y="67796"/>
                  </a:lnTo>
                  <a:lnTo>
                    <a:pt x="154080" y="67796"/>
                  </a:lnTo>
                  <a:lnTo>
                    <a:pt x="160244" y="65741"/>
                  </a:lnTo>
                  <a:lnTo>
                    <a:pt x="166407" y="61632"/>
                  </a:lnTo>
                  <a:lnTo>
                    <a:pt x="170516" y="55469"/>
                  </a:lnTo>
                  <a:lnTo>
                    <a:pt x="172570" y="49306"/>
                  </a:lnTo>
                  <a:lnTo>
                    <a:pt x="172570" y="18490"/>
                  </a:lnTo>
                  <a:lnTo>
                    <a:pt x="170516" y="12326"/>
                  </a:lnTo>
                  <a:lnTo>
                    <a:pt x="166407" y="6163"/>
                  </a:lnTo>
                  <a:lnTo>
                    <a:pt x="160244" y="2054"/>
                  </a:lnTo>
                  <a:lnTo>
                    <a:pt x="154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82"/>
            <p:cNvSpPr/>
            <p:nvPr/>
          </p:nvSpPr>
          <p:spPr>
            <a:xfrm>
              <a:off x="4991275" y="100852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4925"/>
                  </a:lnTo>
                  <a:lnTo>
                    <a:pt x="6164" y="36980"/>
                  </a:lnTo>
                  <a:lnTo>
                    <a:pt x="10272" y="34925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82"/>
            <p:cNvSpPr/>
            <p:nvPr/>
          </p:nvSpPr>
          <p:spPr>
            <a:xfrm>
              <a:off x="4991275" y="275477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6980"/>
                  </a:lnTo>
                  <a:lnTo>
                    <a:pt x="10272" y="36980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82"/>
            <p:cNvSpPr/>
            <p:nvPr/>
          </p:nvSpPr>
          <p:spPr>
            <a:xfrm>
              <a:off x="2217825" y="316565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82"/>
            <p:cNvSpPr/>
            <p:nvPr/>
          </p:nvSpPr>
          <p:spPr>
            <a:xfrm>
              <a:off x="2217825" y="141940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7" name="Google Shape;1417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743" y="3864181"/>
            <a:ext cx="734525" cy="73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8" name="Google Shape;1418;p82"/>
          <p:cNvGrpSpPr/>
          <p:nvPr/>
        </p:nvGrpSpPr>
        <p:grpSpPr>
          <a:xfrm>
            <a:off x="6491653" y="4445807"/>
            <a:ext cx="520731" cy="415347"/>
            <a:chOff x="1652875" y="238125"/>
            <a:chExt cx="4314250" cy="3441150"/>
          </a:xfrm>
        </p:grpSpPr>
        <p:sp>
          <p:nvSpPr>
            <p:cNvPr id="1419" name="Google Shape;1419;p82"/>
            <p:cNvSpPr/>
            <p:nvPr/>
          </p:nvSpPr>
          <p:spPr>
            <a:xfrm>
              <a:off x="1652875" y="2035725"/>
              <a:ext cx="4314250" cy="1643550"/>
            </a:xfrm>
            <a:custGeom>
              <a:avLst/>
              <a:gdLst/>
              <a:ahLst/>
              <a:cxnLst/>
              <a:rect l="l" t="t" r="r" b="b"/>
              <a:pathLst>
                <a:path w="172570" h="65742" extrusionOk="0">
                  <a:moveTo>
                    <a:pt x="158189" y="12327"/>
                  </a:moveTo>
                  <a:lnTo>
                    <a:pt x="160244" y="18490"/>
                  </a:lnTo>
                  <a:lnTo>
                    <a:pt x="160244" y="47252"/>
                  </a:lnTo>
                  <a:lnTo>
                    <a:pt x="158189" y="53415"/>
                  </a:lnTo>
                  <a:lnTo>
                    <a:pt x="14381" y="53415"/>
                  </a:lnTo>
                  <a:lnTo>
                    <a:pt x="12326" y="47252"/>
                  </a:lnTo>
                  <a:lnTo>
                    <a:pt x="12326" y="18490"/>
                  </a:lnTo>
                  <a:lnTo>
                    <a:pt x="14381" y="12327"/>
                  </a:lnTo>
                  <a:close/>
                  <a:moveTo>
                    <a:pt x="12326" y="0"/>
                  </a:moveTo>
                  <a:lnTo>
                    <a:pt x="6163" y="4109"/>
                  </a:lnTo>
                  <a:lnTo>
                    <a:pt x="2054" y="10272"/>
                  </a:lnTo>
                  <a:lnTo>
                    <a:pt x="0" y="18490"/>
                  </a:lnTo>
                  <a:lnTo>
                    <a:pt x="0" y="47252"/>
                  </a:lnTo>
                  <a:lnTo>
                    <a:pt x="2054" y="55470"/>
                  </a:lnTo>
                  <a:lnTo>
                    <a:pt x="6163" y="61633"/>
                  </a:lnTo>
                  <a:lnTo>
                    <a:pt x="12326" y="65742"/>
                  </a:lnTo>
                  <a:lnTo>
                    <a:pt x="160244" y="65742"/>
                  </a:lnTo>
                  <a:lnTo>
                    <a:pt x="166407" y="61633"/>
                  </a:lnTo>
                  <a:lnTo>
                    <a:pt x="170516" y="55470"/>
                  </a:lnTo>
                  <a:lnTo>
                    <a:pt x="172570" y="47252"/>
                  </a:lnTo>
                  <a:lnTo>
                    <a:pt x="172570" y="18490"/>
                  </a:lnTo>
                  <a:lnTo>
                    <a:pt x="170516" y="10272"/>
                  </a:lnTo>
                  <a:lnTo>
                    <a:pt x="166407" y="4109"/>
                  </a:lnTo>
                  <a:lnTo>
                    <a:pt x="160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82"/>
            <p:cNvSpPr/>
            <p:nvPr/>
          </p:nvSpPr>
          <p:spPr>
            <a:xfrm>
              <a:off x="1652875" y="238125"/>
              <a:ext cx="4314250" cy="1694900"/>
            </a:xfrm>
            <a:custGeom>
              <a:avLst/>
              <a:gdLst/>
              <a:ahLst/>
              <a:cxnLst/>
              <a:rect l="l" t="t" r="r" b="b"/>
              <a:pathLst>
                <a:path w="172570" h="67796" extrusionOk="0">
                  <a:moveTo>
                    <a:pt x="154080" y="12326"/>
                  </a:moveTo>
                  <a:lnTo>
                    <a:pt x="158189" y="14381"/>
                  </a:lnTo>
                  <a:lnTo>
                    <a:pt x="160244" y="18490"/>
                  </a:lnTo>
                  <a:lnTo>
                    <a:pt x="160244" y="49306"/>
                  </a:lnTo>
                  <a:lnTo>
                    <a:pt x="158189" y="53415"/>
                  </a:lnTo>
                  <a:lnTo>
                    <a:pt x="154080" y="55469"/>
                  </a:lnTo>
                  <a:lnTo>
                    <a:pt x="18490" y="55469"/>
                  </a:lnTo>
                  <a:lnTo>
                    <a:pt x="14381" y="53415"/>
                  </a:lnTo>
                  <a:lnTo>
                    <a:pt x="12326" y="49306"/>
                  </a:lnTo>
                  <a:lnTo>
                    <a:pt x="12326" y="18490"/>
                  </a:lnTo>
                  <a:lnTo>
                    <a:pt x="14381" y="14381"/>
                  </a:lnTo>
                  <a:lnTo>
                    <a:pt x="18490" y="12326"/>
                  </a:lnTo>
                  <a:close/>
                  <a:moveTo>
                    <a:pt x="18490" y="0"/>
                  </a:moveTo>
                  <a:lnTo>
                    <a:pt x="12326" y="2054"/>
                  </a:lnTo>
                  <a:lnTo>
                    <a:pt x="6163" y="6163"/>
                  </a:lnTo>
                  <a:lnTo>
                    <a:pt x="2054" y="12326"/>
                  </a:lnTo>
                  <a:lnTo>
                    <a:pt x="0" y="18490"/>
                  </a:lnTo>
                  <a:lnTo>
                    <a:pt x="0" y="49306"/>
                  </a:lnTo>
                  <a:lnTo>
                    <a:pt x="2054" y="55469"/>
                  </a:lnTo>
                  <a:lnTo>
                    <a:pt x="6163" y="61632"/>
                  </a:lnTo>
                  <a:lnTo>
                    <a:pt x="12326" y="65741"/>
                  </a:lnTo>
                  <a:lnTo>
                    <a:pt x="18490" y="67796"/>
                  </a:lnTo>
                  <a:lnTo>
                    <a:pt x="154080" y="67796"/>
                  </a:lnTo>
                  <a:lnTo>
                    <a:pt x="160244" y="65741"/>
                  </a:lnTo>
                  <a:lnTo>
                    <a:pt x="166407" y="61632"/>
                  </a:lnTo>
                  <a:lnTo>
                    <a:pt x="170516" y="55469"/>
                  </a:lnTo>
                  <a:lnTo>
                    <a:pt x="172570" y="49306"/>
                  </a:lnTo>
                  <a:lnTo>
                    <a:pt x="172570" y="18490"/>
                  </a:lnTo>
                  <a:lnTo>
                    <a:pt x="170516" y="12326"/>
                  </a:lnTo>
                  <a:lnTo>
                    <a:pt x="166407" y="6163"/>
                  </a:lnTo>
                  <a:lnTo>
                    <a:pt x="160244" y="2054"/>
                  </a:lnTo>
                  <a:lnTo>
                    <a:pt x="154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82"/>
            <p:cNvSpPr/>
            <p:nvPr/>
          </p:nvSpPr>
          <p:spPr>
            <a:xfrm>
              <a:off x="4991275" y="100852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4925"/>
                  </a:lnTo>
                  <a:lnTo>
                    <a:pt x="6164" y="36980"/>
                  </a:lnTo>
                  <a:lnTo>
                    <a:pt x="10272" y="34925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82"/>
            <p:cNvSpPr/>
            <p:nvPr/>
          </p:nvSpPr>
          <p:spPr>
            <a:xfrm>
              <a:off x="4991275" y="275477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6980"/>
                  </a:lnTo>
                  <a:lnTo>
                    <a:pt x="10272" y="36980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82"/>
            <p:cNvSpPr/>
            <p:nvPr/>
          </p:nvSpPr>
          <p:spPr>
            <a:xfrm>
              <a:off x="2217825" y="316565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82"/>
            <p:cNvSpPr/>
            <p:nvPr/>
          </p:nvSpPr>
          <p:spPr>
            <a:xfrm>
              <a:off x="2217825" y="141940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5" name="Google Shape;1425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1843" y="3864181"/>
            <a:ext cx="734525" cy="73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576" y="3864271"/>
            <a:ext cx="734541" cy="734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7" name="Google Shape;1427;p82"/>
          <p:cNvGrpSpPr/>
          <p:nvPr/>
        </p:nvGrpSpPr>
        <p:grpSpPr>
          <a:xfrm>
            <a:off x="8404477" y="4445807"/>
            <a:ext cx="520731" cy="415347"/>
            <a:chOff x="1652875" y="238125"/>
            <a:chExt cx="4314250" cy="3441150"/>
          </a:xfrm>
        </p:grpSpPr>
        <p:sp>
          <p:nvSpPr>
            <p:cNvPr id="1428" name="Google Shape;1428;p82"/>
            <p:cNvSpPr/>
            <p:nvPr/>
          </p:nvSpPr>
          <p:spPr>
            <a:xfrm>
              <a:off x="1652875" y="2035725"/>
              <a:ext cx="4314250" cy="1643550"/>
            </a:xfrm>
            <a:custGeom>
              <a:avLst/>
              <a:gdLst/>
              <a:ahLst/>
              <a:cxnLst/>
              <a:rect l="l" t="t" r="r" b="b"/>
              <a:pathLst>
                <a:path w="172570" h="65742" extrusionOk="0">
                  <a:moveTo>
                    <a:pt x="158189" y="12327"/>
                  </a:moveTo>
                  <a:lnTo>
                    <a:pt x="160244" y="18490"/>
                  </a:lnTo>
                  <a:lnTo>
                    <a:pt x="160244" y="47252"/>
                  </a:lnTo>
                  <a:lnTo>
                    <a:pt x="158189" y="53415"/>
                  </a:lnTo>
                  <a:lnTo>
                    <a:pt x="14381" y="53415"/>
                  </a:lnTo>
                  <a:lnTo>
                    <a:pt x="12326" y="47252"/>
                  </a:lnTo>
                  <a:lnTo>
                    <a:pt x="12326" y="18490"/>
                  </a:lnTo>
                  <a:lnTo>
                    <a:pt x="14381" y="12327"/>
                  </a:lnTo>
                  <a:close/>
                  <a:moveTo>
                    <a:pt x="12326" y="0"/>
                  </a:moveTo>
                  <a:lnTo>
                    <a:pt x="6163" y="4109"/>
                  </a:lnTo>
                  <a:lnTo>
                    <a:pt x="2054" y="10272"/>
                  </a:lnTo>
                  <a:lnTo>
                    <a:pt x="0" y="18490"/>
                  </a:lnTo>
                  <a:lnTo>
                    <a:pt x="0" y="47252"/>
                  </a:lnTo>
                  <a:lnTo>
                    <a:pt x="2054" y="55470"/>
                  </a:lnTo>
                  <a:lnTo>
                    <a:pt x="6163" y="61633"/>
                  </a:lnTo>
                  <a:lnTo>
                    <a:pt x="12326" y="65742"/>
                  </a:lnTo>
                  <a:lnTo>
                    <a:pt x="160244" y="65742"/>
                  </a:lnTo>
                  <a:lnTo>
                    <a:pt x="166407" y="61633"/>
                  </a:lnTo>
                  <a:lnTo>
                    <a:pt x="170516" y="55470"/>
                  </a:lnTo>
                  <a:lnTo>
                    <a:pt x="172570" y="47252"/>
                  </a:lnTo>
                  <a:lnTo>
                    <a:pt x="172570" y="18490"/>
                  </a:lnTo>
                  <a:lnTo>
                    <a:pt x="170516" y="10272"/>
                  </a:lnTo>
                  <a:lnTo>
                    <a:pt x="166407" y="4109"/>
                  </a:lnTo>
                  <a:lnTo>
                    <a:pt x="160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82"/>
            <p:cNvSpPr/>
            <p:nvPr/>
          </p:nvSpPr>
          <p:spPr>
            <a:xfrm>
              <a:off x="1652875" y="238125"/>
              <a:ext cx="4314250" cy="1694900"/>
            </a:xfrm>
            <a:custGeom>
              <a:avLst/>
              <a:gdLst/>
              <a:ahLst/>
              <a:cxnLst/>
              <a:rect l="l" t="t" r="r" b="b"/>
              <a:pathLst>
                <a:path w="172570" h="67796" extrusionOk="0">
                  <a:moveTo>
                    <a:pt x="154080" y="12326"/>
                  </a:moveTo>
                  <a:lnTo>
                    <a:pt x="158189" y="14381"/>
                  </a:lnTo>
                  <a:lnTo>
                    <a:pt x="160244" y="18490"/>
                  </a:lnTo>
                  <a:lnTo>
                    <a:pt x="160244" y="49306"/>
                  </a:lnTo>
                  <a:lnTo>
                    <a:pt x="158189" y="53415"/>
                  </a:lnTo>
                  <a:lnTo>
                    <a:pt x="154080" y="55469"/>
                  </a:lnTo>
                  <a:lnTo>
                    <a:pt x="18490" y="55469"/>
                  </a:lnTo>
                  <a:lnTo>
                    <a:pt x="14381" y="53415"/>
                  </a:lnTo>
                  <a:lnTo>
                    <a:pt x="12326" y="49306"/>
                  </a:lnTo>
                  <a:lnTo>
                    <a:pt x="12326" y="18490"/>
                  </a:lnTo>
                  <a:lnTo>
                    <a:pt x="14381" y="14381"/>
                  </a:lnTo>
                  <a:lnTo>
                    <a:pt x="18490" y="12326"/>
                  </a:lnTo>
                  <a:close/>
                  <a:moveTo>
                    <a:pt x="18490" y="0"/>
                  </a:moveTo>
                  <a:lnTo>
                    <a:pt x="12326" y="2054"/>
                  </a:lnTo>
                  <a:lnTo>
                    <a:pt x="6163" y="6163"/>
                  </a:lnTo>
                  <a:lnTo>
                    <a:pt x="2054" y="12326"/>
                  </a:lnTo>
                  <a:lnTo>
                    <a:pt x="0" y="18490"/>
                  </a:lnTo>
                  <a:lnTo>
                    <a:pt x="0" y="49306"/>
                  </a:lnTo>
                  <a:lnTo>
                    <a:pt x="2054" y="55469"/>
                  </a:lnTo>
                  <a:lnTo>
                    <a:pt x="6163" y="61632"/>
                  </a:lnTo>
                  <a:lnTo>
                    <a:pt x="12326" y="65741"/>
                  </a:lnTo>
                  <a:lnTo>
                    <a:pt x="18490" y="67796"/>
                  </a:lnTo>
                  <a:lnTo>
                    <a:pt x="154080" y="67796"/>
                  </a:lnTo>
                  <a:lnTo>
                    <a:pt x="160244" y="65741"/>
                  </a:lnTo>
                  <a:lnTo>
                    <a:pt x="166407" y="61632"/>
                  </a:lnTo>
                  <a:lnTo>
                    <a:pt x="170516" y="55469"/>
                  </a:lnTo>
                  <a:lnTo>
                    <a:pt x="172570" y="49306"/>
                  </a:lnTo>
                  <a:lnTo>
                    <a:pt x="172570" y="18490"/>
                  </a:lnTo>
                  <a:lnTo>
                    <a:pt x="170516" y="12326"/>
                  </a:lnTo>
                  <a:lnTo>
                    <a:pt x="166407" y="6163"/>
                  </a:lnTo>
                  <a:lnTo>
                    <a:pt x="160244" y="2054"/>
                  </a:lnTo>
                  <a:lnTo>
                    <a:pt x="154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82"/>
            <p:cNvSpPr/>
            <p:nvPr/>
          </p:nvSpPr>
          <p:spPr>
            <a:xfrm>
              <a:off x="4991275" y="100852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4925"/>
                  </a:lnTo>
                  <a:lnTo>
                    <a:pt x="6164" y="36980"/>
                  </a:lnTo>
                  <a:lnTo>
                    <a:pt x="10272" y="34925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82"/>
            <p:cNvSpPr/>
            <p:nvPr/>
          </p:nvSpPr>
          <p:spPr>
            <a:xfrm>
              <a:off x="4991275" y="275477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6980"/>
                  </a:lnTo>
                  <a:lnTo>
                    <a:pt x="10272" y="36980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82"/>
            <p:cNvSpPr/>
            <p:nvPr/>
          </p:nvSpPr>
          <p:spPr>
            <a:xfrm>
              <a:off x="2217825" y="316565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82"/>
            <p:cNvSpPr/>
            <p:nvPr/>
          </p:nvSpPr>
          <p:spPr>
            <a:xfrm>
              <a:off x="2217825" y="141940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82"/>
          <p:cNvGrpSpPr/>
          <p:nvPr/>
        </p:nvGrpSpPr>
        <p:grpSpPr>
          <a:xfrm>
            <a:off x="9138753" y="4445807"/>
            <a:ext cx="520731" cy="415347"/>
            <a:chOff x="1652875" y="238125"/>
            <a:chExt cx="4314250" cy="3441150"/>
          </a:xfrm>
        </p:grpSpPr>
        <p:sp>
          <p:nvSpPr>
            <p:cNvPr id="1435" name="Google Shape;1435;p82"/>
            <p:cNvSpPr/>
            <p:nvPr/>
          </p:nvSpPr>
          <p:spPr>
            <a:xfrm>
              <a:off x="1652875" y="2035725"/>
              <a:ext cx="4314250" cy="1643550"/>
            </a:xfrm>
            <a:custGeom>
              <a:avLst/>
              <a:gdLst/>
              <a:ahLst/>
              <a:cxnLst/>
              <a:rect l="l" t="t" r="r" b="b"/>
              <a:pathLst>
                <a:path w="172570" h="65742" extrusionOk="0">
                  <a:moveTo>
                    <a:pt x="158189" y="12327"/>
                  </a:moveTo>
                  <a:lnTo>
                    <a:pt x="160244" y="18490"/>
                  </a:lnTo>
                  <a:lnTo>
                    <a:pt x="160244" y="47252"/>
                  </a:lnTo>
                  <a:lnTo>
                    <a:pt x="158189" y="53415"/>
                  </a:lnTo>
                  <a:lnTo>
                    <a:pt x="14381" y="53415"/>
                  </a:lnTo>
                  <a:lnTo>
                    <a:pt x="12326" y="47252"/>
                  </a:lnTo>
                  <a:lnTo>
                    <a:pt x="12326" y="18490"/>
                  </a:lnTo>
                  <a:lnTo>
                    <a:pt x="14381" y="12327"/>
                  </a:lnTo>
                  <a:close/>
                  <a:moveTo>
                    <a:pt x="12326" y="0"/>
                  </a:moveTo>
                  <a:lnTo>
                    <a:pt x="6163" y="4109"/>
                  </a:lnTo>
                  <a:lnTo>
                    <a:pt x="2054" y="10272"/>
                  </a:lnTo>
                  <a:lnTo>
                    <a:pt x="0" y="18490"/>
                  </a:lnTo>
                  <a:lnTo>
                    <a:pt x="0" y="47252"/>
                  </a:lnTo>
                  <a:lnTo>
                    <a:pt x="2054" y="55470"/>
                  </a:lnTo>
                  <a:lnTo>
                    <a:pt x="6163" y="61633"/>
                  </a:lnTo>
                  <a:lnTo>
                    <a:pt x="12326" y="65742"/>
                  </a:lnTo>
                  <a:lnTo>
                    <a:pt x="160244" y="65742"/>
                  </a:lnTo>
                  <a:lnTo>
                    <a:pt x="166407" y="61633"/>
                  </a:lnTo>
                  <a:lnTo>
                    <a:pt x="170516" y="55470"/>
                  </a:lnTo>
                  <a:lnTo>
                    <a:pt x="172570" y="47252"/>
                  </a:lnTo>
                  <a:lnTo>
                    <a:pt x="172570" y="18490"/>
                  </a:lnTo>
                  <a:lnTo>
                    <a:pt x="170516" y="10272"/>
                  </a:lnTo>
                  <a:lnTo>
                    <a:pt x="166407" y="4109"/>
                  </a:lnTo>
                  <a:lnTo>
                    <a:pt x="160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82"/>
            <p:cNvSpPr/>
            <p:nvPr/>
          </p:nvSpPr>
          <p:spPr>
            <a:xfrm>
              <a:off x="1652875" y="238125"/>
              <a:ext cx="4314250" cy="1694900"/>
            </a:xfrm>
            <a:custGeom>
              <a:avLst/>
              <a:gdLst/>
              <a:ahLst/>
              <a:cxnLst/>
              <a:rect l="l" t="t" r="r" b="b"/>
              <a:pathLst>
                <a:path w="172570" h="67796" extrusionOk="0">
                  <a:moveTo>
                    <a:pt x="154080" y="12326"/>
                  </a:moveTo>
                  <a:lnTo>
                    <a:pt x="158189" y="14381"/>
                  </a:lnTo>
                  <a:lnTo>
                    <a:pt x="160244" y="18490"/>
                  </a:lnTo>
                  <a:lnTo>
                    <a:pt x="160244" y="49306"/>
                  </a:lnTo>
                  <a:lnTo>
                    <a:pt x="158189" y="53415"/>
                  </a:lnTo>
                  <a:lnTo>
                    <a:pt x="154080" y="55469"/>
                  </a:lnTo>
                  <a:lnTo>
                    <a:pt x="18490" y="55469"/>
                  </a:lnTo>
                  <a:lnTo>
                    <a:pt x="14381" y="53415"/>
                  </a:lnTo>
                  <a:lnTo>
                    <a:pt x="12326" y="49306"/>
                  </a:lnTo>
                  <a:lnTo>
                    <a:pt x="12326" y="18490"/>
                  </a:lnTo>
                  <a:lnTo>
                    <a:pt x="14381" y="14381"/>
                  </a:lnTo>
                  <a:lnTo>
                    <a:pt x="18490" y="12326"/>
                  </a:lnTo>
                  <a:close/>
                  <a:moveTo>
                    <a:pt x="18490" y="0"/>
                  </a:moveTo>
                  <a:lnTo>
                    <a:pt x="12326" y="2054"/>
                  </a:lnTo>
                  <a:lnTo>
                    <a:pt x="6163" y="6163"/>
                  </a:lnTo>
                  <a:lnTo>
                    <a:pt x="2054" y="12326"/>
                  </a:lnTo>
                  <a:lnTo>
                    <a:pt x="0" y="18490"/>
                  </a:lnTo>
                  <a:lnTo>
                    <a:pt x="0" y="49306"/>
                  </a:lnTo>
                  <a:lnTo>
                    <a:pt x="2054" y="55469"/>
                  </a:lnTo>
                  <a:lnTo>
                    <a:pt x="6163" y="61632"/>
                  </a:lnTo>
                  <a:lnTo>
                    <a:pt x="12326" y="65741"/>
                  </a:lnTo>
                  <a:lnTo>
                    <a:pt x="18490" y="67796"/>
                  </a:lnTo>
                  <a:lnTo>
                    <a:pt x="154080" y="67796"/>
                  </a:lnTo>
                  <a:lnTo>
                    <a:pt x="160244" y="65741"/>
                  </a:lnTo>
                  <a:lnTo>
                    <a:pt x="166407" y="61632"/>
                  </a:lnTo>
                  <a:lnTo>
                    <a:pt x="170516" y="55469"/>
                  </a:lnTo>
                  <a:lnTo>
                    <a:pt x="172570" y="49306"/>
                  </a:lnTo>
                  <a:lnTo>
                    <a:pt x="172570" y="18490"/>
                  </a:lnTo>
                  <a:lnTo>
                    <a:pt x="170516" y="12326"/>
                  </a:lnTo>
                  <a:lnTo>
                    <a:pt x="166407" y="6163"/>
                  </a:lnTo>
                  <a:lnTo>
                    <a:pt x="160244" y="2054"/>
                  </a:lnTo>
                  <a:lnTo>
                    <a:pt x="154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82"/>
            <p:cNvSpPr/>
            <p:nvPr/>
          </p:nvSpPr>
          <p:spPr>
            <a:xfrm>
              <a:off x="4991275" y="100852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4925"/>
                  </a:lnTo>
                  <a:lnTo>
                    <a:pt x="6164" y="36980"/>
                  </a:lnTo>
                  <a:lnTo>
                    <a:pt x="10272" y="34925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82"/>
            <p:cNvSpPr/>
            <p:nvPr/>
          </p:nvSpPr>
          <p:spPr>
            <a:xfrm>
              <a:off x="4991275" y="275477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6980"/>
                  </a:lnTo>
                  <a:lnTo>
                    <a:pt x="10272" y="36980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82"/>
            <p:cNvSpPr/>
            <p:nvPr/>
          </p:nvSpPr>
          <p:spPr>
            <a:xfrm>
              <a:off x="2217825" y="316565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82"/>
            <p:cNvSpPr/>
            <p:nvPr/>
          </p:nvSpPr>
          <p:spPr>
            <a:xfrm>
              <a:off x="2217825" y="141940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1" name="Google Shape;144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6368" y="3864181"/>
            <a:ext cx="734525" cy="73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2" name="Google Shape;1442;p82"/>
          <p:cNvGrpSpPr/>
          <p:nvPr/>
        </p:nvGrpSpPr>
        <p:grpSpPr>
          <a:xfrm>
            <a:off x="9873277" y="4445807"/>
            <a:ext cx="520731" cy="415347"/>
            <a:chOff x="1652875" y="238125"/>
            <a:chExt cx="4314250" cy="3441150"/>
          </a:xfrm>
        </p:grpSpPr>
        <p:sp>
          <p:nvSpPr>
            <p:cNvPr id="1443" name="Google Shape;1443;p82"/>
            <p:cNvSpPr/>
            <p:nvPr/>
          </p:nvSpPr>
          <p:spPr>
            <a:xfrm>
              <a:off x="1652875" y="2035725"/>
              <a:ext cx="4314250" cy="1643550"/>
            </a:xfrm>
            <a:custGeom>
              <a:avLst/>
              <a:gdLst/>
              <a:ahLst/>
              <a:cxnLst/>
              <a:rect l="l" t="t" r="r" b="b"/>
              <a:pathLst>
                <a:path w="172570" h="65742" extrusionOk="0">
                  <a:moveTo>
                    <a:pt x="158189" y="12327"/>
                  </a:moveTo>
                  <a:lnTo>
                    <a:pt x="160244" y="18490"/>
                  </a:lnTo>
                  <a:lnTo>
                    <a:pt x="160244" y="47252"/>
                  </a:lnTo>
                  <a:lnTo>
                    <a:pt x="158189" y="53415"/>
                  </a:lnTo>
                  <a:lnTo>
                    <a:pt x="14381" y="53415"/>
                  </a:lnTo>
                  <a:lnTo>
                    <a:pt x="12326" y="47252"/>
                  </a:lnTo>
                  <a:lnTo>
                    <a:pt x="12326" y="18490"/>
                  </a:lnTo>
                  <a:lnTo>
                    <a:pt x="14381" y="12327"/>
                  </a:lnTo>
                  <a:close/>
                  <a:moveTo>
                    <a:pt x="12326" y="0"/>
                  </a:moveTo>
                  <a:lnTo>
                    <a:pt x="6163" y="4109"/>
                  </a:lnTo>
                  <a:lnTo>
                    <a:pt x="2054" y="10272"/>
                  </a:lnTo>
                  <a:lnTo>
                    <a:pt x="0" y="18490"/>
                  </a:lnTo>
                  <a:lnTo>
                    <a:pt x="0" y="47252"/>
                  </a:lnTo>
                  <a:lnTo>
                    <a:pt x="2054" y="55470"/>
                  </a:lnTo>
                  <a:lnTo>
                    <a:pt x="6163" y="61633"/>
                  </a:lnTo>
                  <a:lnTo>
                    <a:pt x="12326" y="65742"/>
                  </a:lnTo>
                  <a:lnTo>
                    <a:pt x="160244" y="65742"/>
                  </a:lnTo>
                  <a:lnTo>
                    <a:pt x="166407" y="61633"/>
                  </a:lnTo>
                  <a:lnTo>
                    <a:pt x="170516" y="55470"/>
                  </a:lnTo>
                  <a:lnTo>
                    <a:pt x="172570" y="47252"/>
                  </a:lnTo>
                  <a:lnTo>
                    <a:pt x="172570" y="18490"/>
                  </a:lnTo>
                  <a:lnTo>
                    <a:pt x="170516" y="10272"/>
                  </a:lnTo>
                  <a:lnTo>
                    <a:pt x="166407" y="4109"/>
                  </a:lnTo>
                  <a:lnTo>
                    <a:pt x="160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82"/>
            <p:cNvSpPr/>
            <p:nvPr/>
          </p:nvSpPr>
          <p:spPr>
            <a:xfrm>
              <a:off x="1652875" y="238125"/>
              <a:ext cx="4314250" cy="1694900"/>
            </a:xfrm>
            <a:custGeom>
              <a:avLst/>
              <a:gdLst/>
              <a:ahLst/>
              <a:cxnLst/>
              <a:rect l="l" t="t" r="r" b="b"/>
              <a:pathLst>
                <a:path w="172570" h="67796" extrusionOk="0">
                  <a:moveTo>
                    <a:pt x="154080" y="12326"/>
                  </a:moveTo>
                  <a:lnTo>
                    <a:pt x="158189" y="14381"/>
                  </a:lnTo>
                  <a:lnTo>
                    <a:pt x="160244" y="18490"/>
                  </a:lnTo>
                  <a:lnTo>
                    <a:pt x="160244" y="49306"/>
                  </a:lnTo>
                  <a:lnTo>
                    <a:pt x="158189" y="53415"/>
                  </a:lnTo>
                  <a:lnTo>
                    <a:pt x="154080" y="55469"/>
                  </a:lnTo>
                  <a:lnTo>
                    <a:pt x="18490" y="55469"/>
                  </a:lnTo>
                  <a:lnTo>
                    <a:pt x="14381" y="53415"/>
                  </a:lnTo>
                  <a:lnTo>
                    <a:pt x="12326" y="49306"/>
                  </a:lnTo>
                  <a:lnTo>
                    <a:pt x="12326" y="18490"/>
                  </a:lnTo>
                  <a:lnTo>
                    <a:pt x="14381" y="14381"/>
                  </a:lnTo>
                  <a:lnTo>
                    <a:pt x="18490" y="12326"/>
                  </a:lnTo>
                  <a:close/>
                  <a:moveTo>
                    <a:pt x="18490" y="0"/>
                  </a:moveTo>
                  <a:lnTo>
                    <a:pt x="12326" y="2054"/>
                  </a:lnTo>
                  <a:lnTo>
                    <a:pt x="6163" y="6163"/>
                  </a:lnTo>
                  <a:lnTo>
                    <a:pt x="2054" y="12326"/>
                  </a:lnTo>
                  <a:lnTo>
                    <a:pt x="0" y="18490"/>
                  </a:lnTo>
                  <a:lnTo>
                    <a:pt x="0" y="49306"/>
                  </a:lnTo>
                  <a:lnTo>
                    <a:pt x="2054" y="55469"/>
                  </a:lnTo>
                  <a:lnTo>
                    <a:pt x="6163" y="61632"/>
                  </a:lnTo>
                  <a:lnTo>
                    <a:pt x="12326" y="65741"/>
                  </a:lnTo>
                  <a:lnTo>
                    <a:pt x="18490" y="67796"/>
                  </a:lnTo>
                  <a:lnTo>
                    <a:pt x="154080" y="67796"/>
                  </a:lnTo>
                  <a:lnTo>
                    <a:pt x="160244" y="65741"/>
                  </a:lnTo>
                  <a:lnTo>
                    <a:pt x="166407" y="61632"/>
                  </a:lnTo>
                  <a:lnTo>
                    <a:pt x="170516" y="55469"/>
                  </a:lnTo>
                  <a:lnTo>
                    <a:pt x="172570" y="49306"/>
                  </a:lnTo>
                  <a:lnTo>
                    <a:pt x="172570" y="18490"/>
                  </a:lnTo>
                  <a:lnTo>
                    <a:pt x="170516" y="12326"/>
                  </a:lnTo>
                  <a:lnTo>
                    <a:pt x="166407" y="6163"/>
                  </a:lnTo>
                  <a:lnTo>
                    <a:pt x="160244" y="2054"/>
                  </a:lnTo>
                  <a:lnTo>
                    <a:pt x="154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82"/>
            <p:cNvSpPr/>
            <p:nvPr/>
          </p:nvSpPr>
          <p:spPr>
            <a:xfrm>
              <a:off x="4991275" y="100852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4925"/>
                  </a:lnTo>
                  <a:lnTo>
                    <a:pt x="6164" y="36980"/>
                  </a:lnTo>
                  <a:lnTo>
                    <a:pt x="10272" y="34925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82"/>
            <p:cNvSpPr/>
            <p:nvPr/>
          </p:nvSpPr>
          <p:spPr>
            <a:xfrm>
              <a:off x="4991275" y="275477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6980"/>
                  </a:lnTo>
                  <a:lnTo>
                    <a:pt x="10272" y="36980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82"/>
            <p:cNvSpPr/>
            <p:nvPr/>
          </p:nvSpPr>
          <p:spPr>
            <a:xfrm>
              <a:off x="2217825" y="316565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82"/>
            <p:cNvSpPr/>
            <p:nvPr/>
          </p:nvSpPr>
          <p:spPr>
            <a:xfrm>
              <a:off x="2217825" y="141940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9" name="Google Shape;1449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892" y="3864181"/>
            <a:ext cx="734525" cy="73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0" name="Google Shape;1450;p82"/>
          <p:cNvGrpSpPr/>
          <p:nvPr/>
        </p:nvGrpSpPr>
        <p:grpSpPr>
          <a:xfrm>
            <a:off x="10607803" y="4445807"/>
            <a:ext cx="520731" cy="415347"/>
            <a:chOff x="1652875" y="238125"/>
            <a:chExt cx="4314250" cy="3441150"/>
          </a:xfrm>
        </p:grpSpPr>
        <p:sp>
          <p:nvSpPr>
            <p:cNvPr id="1451" name="Google Shape;1451;p82"/>
            <p:cNvSpPr/>
            <p:nvPr/>
          </p:nvSpPr>
          <p:spPr>
            <a:xfrm>
              <a:off x="1652875" y="2035725"/>
              <a:ext cx="4314250" cy="1643550"/>
            </a:xfrm>
            <a:custGeom>
              <a:avLst/>
              <a:gdLst/>
              <a:ahLst/>
              <a:cxnLst/>
              <a:rect l="l" t="t" r="r" b="b"/>
              <a:pathLst>
                <a:path w="172570" h="65742" extrusionOk="0">
                  <a:moveTo>
                    <a:pt x="158189" y="12327"/>
                  </a:moveTo>
                  <a:lnTo>
                    <a:pt x="160244" y="18490"/>
                  </a:lnTo>
                  <a:lnTo>
                    <a:pt x="160244" y="47252"/>
                  </a:lnTo>
                  <a:lnTo>
                    <a:pt x="158189" y="53415"/>
                  </a:lnTo>
                  <a:lnTo>
                    <a:pt x="14381" y="53415"/>
                  </a:lnTo>
                  <a:lnTo>
                    <a:pt x="12326" y="47252"/>
                  </a:lnTo>
                  <a:lnTo>
                    <a:pt x="12326" y="18490"/>
                  </a:lnTo>
                  <a:lnTo>
                    <a:pt x="14381" y="12327"/>
                  </a:lnTo>
                  <a:close/>
                  <a:moveTo>
                    <a:pt x="12326" y="0"/>
                  </a:moveTo>
                  <a:lnTo>
                    <a:pt x="6163" y="4109"/>
                  </a:lnTo>
                  <a:lnTo>
                    <a:pt x="2054" y="10272"/>
                  </a:lnTo>
                  <a:lnTo>
                    <a:pt x="0" y="18490"/>
                  </a:lnTo>
                  <a:lnTo>
                    <a:pt x="0" y="47252"/>
                  </a:lnTo>
                  <a:lnTo>
                    <a:pt x="2054" y="55470"/>
                  </a:lnTo>
                  <a:lnTo>
                    <a:pt x="6163" y="61633"/>
                  </a:lnTo>
                  <a:lnTo>
                    <a:pt x="12326" y="65742"/>
                  </a:lnTo>
                  <a:lnTo>
                    <a:pt x="160244" y="65742"/>
                  </a:lnTo>
                  <a:lnTo>
                    <a:pt x="166407" y="61633"/>
                  </a:lnTo>
                  <a:lnTo>
                    <a:pt x="170516" y="55470"/>
                  </a:lnTo>
                  <a:lnTo>
                    <a:pt x="172570" y="47252"/>
                  </a:lnTo>
                  <a:lnTo>
                    <a:pt x="172570" y="18490"/>
                  </a:lnTo>
                  <a:lnTo>
                    <a:pt x="170516" y="10272"/>
                  </a:lnTo>
                  <a:lnTo>
                    <a:pt x="166407" y="4109"/>
                  </a:lnTo>
                  <a:lnTo>
                    <a:pt x="160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82"/>
            <p:cNvSpPr/>
            <p:nvPr/>
          </p:nvSpPr>
          <p:spPr>
            <a:xfrm>
              <a:off x="1652875" y="238125"/>
              <a:ext cx="4314250" cy="1694900"/>
            </a:xfrm>
            <a:custGeom>
              <a:avLst/>
              <a:gdLst/>
              <a:ahLst/>
              <a:cxnLst/>
              <a:rect l="l" t="t" r="r" b="b"/>
              <a:pathLst>
                <a:path w="172570" h="67796" extrusionOk="0">
                  <a:moveTo>
                    <a:pt x="154080" y="12326"/>
                  </a:moveTo>
                  <a:lnTo>
                    <a:pt x="158189" y="14381"/>
                  </a:lnTo>
                  <a:lnTo>
                    <a:pt x="160244" y="18490"/>
                  </a:lnTo>
                  <a:lnTo>
                    <a:pt x="160244" y="49306"/>
                  </a:lnTo>
                  <a:lnTo>
                    <a:pt x="158189" y="53415"/>
                  </a:lnTo>
                  <a:lnTo>
                    <a:pt x="154080" y="55469"/>
                  </a:lnTo>
                  <a:lnTo>
                    <a:pt x="18490" y="55469"/>
                  </a:lnTo>
                  <a:lnTo>
                    <a:pt x="14381" y="53415"/>
                  </a:lnTo>
                  <a:lnTo>
                    <a:pt x="12326" y="49306"/>
                  </a:lnTo>
                  <a:lnTo>
                    <a:pt x="12326" y="18490"/>
                  </a:lnTo>
                  <a:lnTo>
                    <a:pt x="14381" y="14381"/>
                  </a:lnTo>
                  <a:lnTo>
                    <a:pt x="18490" y="12326"/>
                  </a:lnTo>
                  <a:close/>
                  <a:moveTo>
                    <a:pt x="18490" y="0"/>
                  </a:moveTo>
                  <a:lnTo>
                    <a:pt x="12326" y="2054"/>
                  </a:lnTo>
                  <a:lnTo>
                    <a:pt x="6163" y="6163"/>
                  </a:lnTo>
                  <a:lnTo>
                    <a:pt x="2054" y="12326"/>
                  </a:lnTo>
                  <a:lnTo>
                    <a:pt x="0" y="18490"/>
                  </a:lnTo>
                  <a:lnTo>
                    <a:pt x="0" y="49306"/>
                  </a:lnTo>
                  <a:lnTo>
                    <a:pt x="2054" y="55469"/>
                  </a:lnTo>
                  <a:lnTo>
                    <a:pt x="6163" y="61632"/>
                  </a:lnTo>
                  <a:lnTo>
                    <a:pt x="12326" y="65741"/>
                  </a:lnTo>
                  <a:lnTo>
                    <a:pt x="18490" y="67796"/>
                  </a:lnTo>
                  <a:lnTo>
                    <a:pt x="154080" y="67796"/>
                  </a:lnTo>
                  <a:lnTo>
                    <a:pt x="160244" y="65741"/>
                  </a:lnTo>
                  <a:lnTo>
                    <a:pt x="166407" y="61632"/>
                  </a:lnTo>
                  <a:lnTo>
                    <a:pt x="170516" y="55469"/>
                  </a:lnTo>
                  <a:lnTo>
                    <a:pt x="172570" y="49306"/>
                  </a:lnTo>
                  <a:lnTo>
                    <a:pt x="172570" y="18490"/>
                  </a:lnTo>
                  <a:lnTo>
                    <a:pt x="170516" y="12326"/>
                  </a:lnTo>
                  <a:lnTo>
                    <a:pt x="166407" y="6163"/>
                  </a:lnTo>
                  <a:lnTo>
                    <a:pt x="160244" y="2054"/>
                  </a:lnTo>
                  <a:lnTo>
                    <a:pt x="154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82"/>
            <p:cNvSpPr/>
            <p:nvPr/>
          </p:nvSpPr>
          <p:spPr>
            <a:xfrm>
              <a:off x="4991275" y="100852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4925"/>
                  </a:lnTo>
                  <a:lnTo>
                    <a:pt x="6164" y="36980"/>
                  </a:lnTo>
                  <a:lnTo>
                    <a:pt x="10272" y="34925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82"/>
            <p:cNvSpPr/>
            <p:nvPr/>
          </p:nvSpPr>
          <p:spPr>
            <a:xfrm>
              <a:off x="4991275" y="2754775"/>
              <a:ext cx="308175" cy="924500"/>
            </a:xfrm>
            <a:custGeom>
              <a:avLst/>
              <a:gdLst/>
              <a:ahLst/>
              <a:cxnLst/>
              <a:rect l="l" t="t" r="r" b="b"/>
              <a:pathLst>
                <a:path w="12327" h="36980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3"/>
                  </a:lnTo>
                  <a:lnTo>
                    <a:pt x="0" y="30816"/>
                  </a:lnTo>
                  <a:lnTo>
                    <a:pt x="2055" y="36980"/>
                  </a:lnTo>
                  <a:lnTo>
                    <a:pt x="10272" y="36980"/>
                  </a:lnTo>
                  <a:lnTo>
                    <a:pt x="12327" y="30816"/>
                  </a:lnTo>
                  <a:lnTo>
                    <a:pt x="12327" y="6163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82"/>
            <p:cNvSpPr/>
            <p:nvPr/>
          </p:nvSpPr>
          <p:spPr>
            <a:xfrm>
              <a:off x="2217825" y="316565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82"/>
            <p:cNvSpPr/>
            <p:nvPr/>
          </p:nvSpPr>
          <p:spPr>
            <a:xfrm>
              <a:off x="2217825" y="1419400"/>
              <a:ext cx="308175" cy="513625"/>
            </a:xfrm>
            <a:custGeom>
              <a:avLst/>
              <a:gdLst/>
              <a:ahLst/>
              <a:cxnLst/>
              <a:rect l="l" t="t" r="r" b="b"/>
              <a:pathLst>
                <a:path w="12327" h="20545" extrusionOk="0">
                  <a:moveTo>
                    <a:pt x="6164" y="0"/>
                  </a:moveTo>
                  <a:lnTo>
                    <a:pt x="2055" y="2055"/>
                  </a:lnTo>
                  <a:lnTo>
                    <a:pt x="0" y="6164"/>
                  </a:lnTo>
                  <a:lnTo>
                    <a:pt x="0" y="14381"/>
                  </a:lnTo>
                  <a:lnTo>
                    <a:pt x="2055" y="18490"/>
                  </a:lnTo>
                  <a:lnTo>
                    <a:pt x="6164" y="20545"/>
                  </a:lnTo>
                  <a:lnTo>
                    <a:pt x="10272" y="18490"/>
                  </a:lnTo>
                  <a:lnTo>
                    <a:pt x="12327" y="14381"/>
                  </a:lnTo>
                  <a:lnTo>
                    <a:pt x="12327" y="6164"/>
                  </a:lnTo>
                  <a:lnTo>
                    <a:pt x="10272" y="2055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7" name="Google Shape;1457;p82"/>
          <p:cNvSpPr txBox="1">
            <a:spLocks noGrp="1"/>
          </p:cNvSpPr>
          <p:nvPr>
            <p:ph type="subTitle" idx="4294967295"/>
          </p:nvPr>
        </p:nvSpPr>
        <p:spPr>
          <a:xfrm>
            <a:off x="885000" y="1198239"/>
            <a:ext cx="10422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" sz="1800" i="0" u="none" strike="noStrike" cap="none">
                <a:solidFill>
                  <a:schemeClr val="accent1"/>
                </a:solidFill>
              </a:rPr>
              <a:t>Capable of handling audio, visual and any other documentation</a:t>
            </a:r>
            <a:endParaRPr sz="1800" i="0" u="none" strike="noStrike" cap="none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Google Shape;1462;p83"/>
          <p:cNvGrpSpPr/>
          <p:nvPr/>
        </p:nvGrpSpPr>
        <p:grpSpPr>
          <a:xfrm>
            <a:off x="1809452" y="3164201"/>
            <a:ext cx="2124425" cy="2384700"/>
            <a:chOff x="983925" y="2490250"/>
            <a:chExt cx="2124425" cy="2384700"/>
          </a:xfrm>
        </p:grpSpPr>
        <p:sp>
          <p:nvSpPr>
            <p:cNvPr id="1463" name="Google Shape;1463;p83"/>
            <p:cNvSpPr/>
            <p:nvPr/>
          </p:nvSpPr>
          <p:spPr>
            <a:xfrm>
              <a:off x="983925" y="2490250"/>
              <a:ext cx="2124300" cy="238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C81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  <p:grpSp>
          <p:nvGrpSpPr>
            <p:cNvPr id="1464" name="Google Shape;1464;p83"/>
            <p:cNvGrpSpPr/>
            <p:nvPr/>
          </p:nvGrpSpPr>
          <p:grpSpPr>
            <a:xfrm>
              <a:off x="1597475" y="3393900"/>
              <a:ext cx="1372200" cy="1365600"/>
              <a:chOff x="1043300" y="3180550"/>
              <a:chExt cx="1372200" cy="1365600"/>
            </a:xfrm>
          </p:grpSpPr>
          <p:sp>
            <p:nvSpPr>
              <p:cNvPr id="1465" name="Google Shape;1465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4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66" name="Google Shape;1466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67" name="Google Shape;1467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1468" name="Google Shape;1468;p83"/>
            <p:cNvGrpSpPr/>
            <p:nvPr/>
          </p:nvGrpSpPr>
          <p:grpSpPr>
            <a:xfrm>
              <a:off x="1373175" y="3209175"/>
              <a:ext cx="1372200" cy="1365600"/>
              <a:chOff x="1043300" y="3180550"/>
              <a:chExt cx="1372200" cy="1365600"/>
            </a:xfrm>
          </p:grpSpPr>
          <p:sp>
            <p:nvSpPr>
              <p:cNvPr id="1469" name="Google Shape;1469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4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70" name="Google Shape;1470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71" name="Google Shape;1471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sp>
          <p:nvSpPr>
            <p:cNvPr id="1472" name="Google Shape;1472;p83"/>
            <p:cNvSpPr/>
            <p:nvPr/>
          </p:nvSpPr>
          <p:spPr>
            <a:xfrm>
              <a:off x="984050" y="2490250"/>
              <a:ext cx="2124300" cy="412800"/>
            </a:xfrm>
            <a:prstGeom prst="rect">
              <a:avLst/>
            </a:prstGeom>
            <a:solidFill>
              <a:srgbClr val="3C8FF7">
                <a:alpha val="1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ed Hat Text Medium"/>
                <a:buNone/>
              </a:pPr>
              <a:r>
                <a:rPr lang="en" sz="1400">
                  <a:solidFill>
                    <a:schemeClr val="dk1"/>
                  </a:solidFill>
                  <a:latin typeface="Red Hat Text Medium"/>
                  <a:ea typeface="Red Hat Text Medium"/>
                  <a:cs typeface="Red Hat Text Medium"/>
                  <a:sym typeface="Red Hat Text Medium"/>
                </a:rPr>
                <a:t>Hadoop Cluster 3</a:t>
              </a:r>
              <a:endParaRPr sz="14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  <p:grpSp>
          <p:nvGrpSpPr>
            <p:cNvPr id="1473" name="Google Shape;1473;p83"/>
            <p:cNvGrpSpPr/>
            <p:nvPr/>
          </p:nvGrpSpPr>
          <p:grpSpPr>
            <a:xfrm>
              <a:off x="1148850" y="3011275"/>
              <a:ext cx="1372200" cy="1365600"/>
              <a:chOff x="1043300" y="3180550"/>
              <a:chExt cx="1372200" cy="1365600"/>
            </a:xfrm>
          </p:grpSpPr>
          <p:sp>
            <p:nvSpPr>
              <p:cNvPr id="1474" name="Google Shape;1474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4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75" name="Google Shape;1475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76" name="Google Shape;1476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</p:grpSp>
      <p:grpSp>
        <p:nvGrpSpPr>
          <p:cNvPr id="1477" name="Google Shape;1477;p83"/>
          <p:cNvGrpSpPr/>
          <p:nvPr/>
        </p:nvGrpSpPr>
        <p:grpSpPr>
          <a:xfrm>
            <a:off x="1344401" y="2820826"/>
            <a:ext cx="2124425" cy="2384700"/>
            <a:chOff x="983925" y="2490250"/>
            <a:chExt cx="2124425" cy="2384700"/>
          </a:xfrm>
        </p:grpSpPr>
        <p:sp>
          <p:nvSpPr>
            <p:cNvPr id="1478" name="Google Shape;1478;p83"/>
            <p:cNvSpPr/>
            <p:nvPr/>
          </p:nvSpPr>
          <p:spPr>
            <a:xfrm>
              <a:off x="983925" y="2490250"/>
              <a:ext cx="2124300" cy="238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C81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  <p:grpSp>
          <p:nvGrpSpPr>
            <p:cNvPr id="1479" name="Google Shape;1479;p83"/>
            <p:cNvGrpSpPr/>
            <p:nvPr/>
          </p:nvGrpSpPr>
          <p:grpSpPr>
            <a:xfrm>
              <a:off x="1597475" y="3393900"/>
              <a:ext cx="1372200" cy="1365600"/>
              <a:chOff x="1043300" y="3180550"/>
              <a:chExt cx="1372200" cy="1365600"/>
            </a:xfrm>
          </p:grpSpPr>
          <p:sp>
            <p:nvSpPr>
              <p:cNvPr id="1480" name="Google Shape;1480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4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81" name="Google Shape;1481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82" name="Google Shape;1482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1483" name="Google Shape;1483;p83"/>
            <p:cNvGrpSpPr/>
            <p:nvPr/>
          </p:nvGrpSpPr>
          <p:grpSpPr>
            <a:xfrm>
              <a:off x="1373175" y="3209175"/>
              <a:ext cx="1372200" cy="1365600"/>
              <a:chOff x="1043300" y="3180550"/>
              <a:chExt cx="1372200" cy="1365600"/>
            </a:xfrm>
          </p:grpSpPr>
          <p:sp>
            <p:nvSpPr>
              <p:cNvPr id="1484" name="Google Shape;1484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4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85" name="Google Shape;1485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86" name="Google Shape;1486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sp>
          <p:nvSpPr>
            <p:cNvPr id="1487" name="Google Shape;1487;p83"/>
            <p:cNvSpPr/>
            <p:nvPr/>
          </p:nvSpPr>
          <p:spPr>
            <a:xfrm>
              <a:off x="984050" y="2490250"/>
              <a:ext cx="2124300" cy="412800"/>
            </a:xfrm>
            <a:prstGeom prst="rect">
              <a:avLst/>
            </a:prstGeom>
            <a:solidFill>
              <a:srgbClr val="3C8FF7">
                <a:alpha val="1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ed Hat Text Medium"/>
                <a:buNone/>
              </a:pPr>
              <a:r>
                <a:rPr lang="en" sz="1400">
                  <a:solidFill>
                    <a:schemeClr val="dk1"/>
                  </a:solidFill>
                  <a:latin typeface="Red Hat Text Medium"/>
                  <a:ea typeface="Red Hat Text Medium"/>
                  <a:cs typeface="Red Hat Text Medium"/>
                  <a:sym typeface="Red Hat Text Medium"/>
                </a:rPr>
                <a:t>Hadoop Cluster 2</a:t>
              </a:r>
              <a:endParaRPr sz="14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  <p:grpSp>
          <p:nvGrpSpPr>
            <p:cNvPr id="1488" name="Google Shape;1488;p83"/>
            <p:cNvGrpSpPr/>
            <p:nvPr/>
          </p:nvGrpSpPr>
          <p:grpSpPr>
            <a:xfrm>
              <a:off x="1148850" y="3011275"/>
              <a:ext cx="1372200" cy="1365600"/>
              <a:chOff x="1043300" y="3180550"/>
              <a:chExt cx="1372200" cy="1365600"/>
            </a:xfrm>
          </p:grpSpPr>
          <p:sp>
            <p:nvSpPr>
              <p:cNvPr id="1489" name="Google Shape;1489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4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90" name="Google Shape;1490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491" name="Google Shape;1491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</p:grpSp>
      <p:sp>
        <p:nvSpPr>
          <p:cNvPr id="1492" name="Google Shape;1492;p83"/>
          <p:cNvSpPr txBox="1">
            <a:spLocks noGrp="1"/>
          </p:cNvSpPr>
          <p:nvPr>
            <p:ph type="title"/>
          </p:nvPr>
        </p:nvSpPr>
        <p:spPr>
          <a:xfrm>
            <a:off x="1752600" y="946000"/>
            <a:ext cx="86868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"/>
              <a:t>Object storage—Red Hat data analytics infrastructure</a:t>
            </a:r>
            <a:endParaRPr/>
          </a:p>
        </p:txBody>
      </p:sp>
      <p:sp>
        <p:nvSpPr>
          <p:cNvPr id="1493" name="Google Shape;1493;p83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600" cy="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494" name="Google Shape;1494;p83"/>
          <p:cNvSpPr/>
          <p:nvPr/>
        </p:nvSpPr>
        <p:spPr>
          <a:xfrm>
            <a:off x="4471701" y="4874875"/>
            <a:ext cx="5237100" cy="1068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>
              <a:solidFill>
                <a:srgbClr val="4C4B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83"/>
          <p:cNvSpPr txBox="1"/>
          <p:nvPr/>
        </p:nvSpPr>
        <p:spPr>
          <a:xfrm>
            <a:off x="4566951" y="4994351"/>
            <a:ext cx="5015100" cy="493200"/>
          </a:xfrm>
          <a:prstGeom prst="rect">
            <a:avLst/>
          </a:prstGeom>
          <a:solidFill>
            <a:srgbClr val="CB0000"/>
          </a:solidFill>
          <a:ln>
            <a:noFill/>
          </a:ln>
        </p:spPr>
        <p:txBody>
          <a:bodyPr spcFirstLastPara="1" wrap="square" lIns="143650" tIns="71825" rIns="143650" bIns="71825" anchor="ctr" anchorCtr="0">
            <a:noAutofit/>
          </a:bodyPr>
          <a:lstStyle/>
          <a:p>
            <a:pPr marL="0" marR="0" lvl="0" indent="0" algn="ctr" rtl="0">
              <a:lnSpc>
                <a:spcPct val="8255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endParaRPr sz="2900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6" name="Google Shape;1496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8376" y="5539479"/>
            <a:ext cx="1235225" cy="34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3746" y="4933001"/>
            <a:ext cx="716701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0448" y="4933001"/>
            <a:ext cx="716701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7148" y="4933001"/>
            <a:ext cx="716701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6855" y="4933001"/>
            <a:ext cx="716701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0551" y="4933001"/>
            <a:ext cx="716701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4246" y="4933001"/>
            <a:ext cx="716701" cy="61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3" name="Google Shape;1503;p83"/>
          <p:cNvGrpSpPr/>
          <p:nvPr/>
        </p:nvGrpSpPr>
        <p:grpSpPr>
          <a:xfrm>
            <a:off x="885126" y="2490251"/>
            <a:ext cx="2124425" cy="2384700"/>
            <a:chOff x="983925" y="2490250"/>
            <a:chExt cx="2124425" cy="2384700"/>
          </a:xfrm>
        </p:grpSpPr>
        <p:sp>
          <p:nvSpPr>
            <p:cNvPr id="1504" name="Google Shape;1504;p83"/>
            <p:cNvSpPr/>
            <p:nvPr/>
          </p:nvSpPr>
          <p:spPr>
            <a:xfrm>
              <a:off x="983925" y="2490250"/>
              <a:ext cx="2124300" cy="238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2C81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  <p:grpSp>
          <p:nvGrpSpPr>
            <p:cNvPr id="1505" name="Google Shape;1505;p83"/>
            <p:cNvGrpSpPr/>
            <p:nvPr/>
          </p:nvGrpSpPr>
          <p:grpSpPr>
            <a:xfrm>
              <a:off x="1597475" y="3393900"/>
              <a:ext cx="1372200" cy="1365600"/>
              <a:chOff x="1043300" y="3180550"/>
              <a:chExt cx="1372200" cy="1365600"/>
            </a:xfrm>
          </p:grpSpPr>
          <p:sp>
            <p:nvSpPr>
              <p:cNvPr id="1506" name="Google Shape;1506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4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507" name="Google Shape;1507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508" name="Google Shape;1508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1509" name="Google Shape;1509;p83"/>
            <p:cNvGrpSpPr/>
            <p:nvPr/>
          </p:nvGrpSpPr>
          <p:grpSpPr>
            <a:xfrm>
              <a:off x="1373175" y="3209175"/>
              <a:ext cx="1372200" cy="1365600"/>
              <a:chOff x="1043300" y="3180550"/>
              <a:chExt cx="1372200" cy="1365600"/>
            </a:xfrm>
          </p:grpSpPr>
          <p:sp>
            <p:nvSpPr>
              <p:cNvPr id="1510" name="Google Shape;1510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4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511" name="Google Shape;1511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512" name="Google Shape;1512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Red Hat Text"/>
                  <a:buNone/>
                </a:pPr>
                <a:r>
                  <a:rPr lang="en" sz="14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4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sp>
          <p:nvSpPr>
            <p:cNvPr id="1513" name="Google Shape;1513;p83"/>
            <p:cNvSpPr/>
            <p:nvPr/>
          </p:nvSpPr>
          <p:spPr>
            <a:xfrm>
              <a:off x="984050" y="2490250"/>
              <a:ext cx="2124300" cy="412800"/>
            </a:xfrm>
            <a:prstGeom prst="rect">
              <a:avLst/>
            </a:prstGeom>
            <a:solidFill>
              <a:srgbClr val="3C8FF7">
                <a:alpha val="18039"/>
              </a:srgbClr>
            </a:solidFill>
            <a:ln>
              <a:noFill/>
            </a:ln>
          </p:spPr>
          <p:txBody>
            <a:bodyPr spcFirstLastPara="1" wrap="square" lIns="731500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ed Hat Text Medium"/>
                <a:buNone/>
              </a:pPr>
              <a:r>
                <a:rPr lang="en" sz="1400">
                  <a:solidFill>
                    <a:schemeClr val="dk1"/>
                  </a:solidFill>
                  <a:latin typeface="Red Hat Text Medium"/>
                  <a:ea typeface="Red Hat Text Medium"/>
                  <a:cs typeface="Red Hat Text Medium"/>
                  <a:sym typeface="Red Hat Text Medium"/>
                </a:rPr>
                <a:t>Cluster 1</a:t>
              </a:r>
              <a:endParaRPr sz="14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  <p:grpSp>
          <p:nvGrpSpPr>
            <p:cNvPr id="1514" name="Google Shape;1514;p83"/>
            <p:cNvGrpSpPr/>
            <p:nvPr/>
          </p:nvGrpSpPr>
          <p:grpSpPr>
            <a:xfrm>
              <a:off x="1148850" y="3011275"/>
              <a:ext cx="1372200" cy="1365600"/>
              <a:chOff x="1043300" y="3180550"/>
              <a:chExt cx="1372200" cy="1365600"/>
            </a:xfrm>
          </p:grpSpPr>
          <p:sp>
            <p:nvSpPr>
              <p:cNvPr id="1515" name="Google Shape;1515;p83"/>
              <p:cNvSpPr txBox="1"/>
              <p:nvPr/>
            </p:nvSpPr>
            <p:spPr>
              <a:xfrm>
                <a:off x="1043300" y="3180550"/>
                <a:ext cx="1372200" cy="136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Red Hat Text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Worker</a:t>
                </a:r>
                <a:endParaRPr sz="12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516" name="Google Shape;1516;p83"/>
              <p:cNvSpPr txBox="1"/>
              <p:nvPr/>
            </p:nvSpPr>
            <p:spPr>
              <a:xfrm>
                <a:off x="1147875" y="3541150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ed Hat Text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Compute</a:t>
                </a:r>
                <a:endParaRPr sz="12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  <p:sp>
            <p:nvSpPr>
              <p:cNvPr id="1517" name="Google Shape;1517;p83"/>
              <p:cNvSpPr txBox="1"/>
              <p:nvPr/>
            </p:nvSpPr>
            <p:spPr>
              <a:xfrm>
                <a:off x="1147875" y="4055764"/>
                <a:ext cx="1161300" cy="371700"/>
              </a:xfrm>
              <a:prstGeom prst="rect">
                <a:avLst/>
              </a:prstGeom>
              <a:solidFill>
                <a:srgbClr val="2C81C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ed Hat Text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Storage</a:t>
                </a:r>
                <a:endParaRPr sz="1200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</p:grpSp>
      <p:sp>
        <p:nvSpPr>
          <p:cNvPr id="1518" name="Google Shape;1518;p83"/>
          <p:cNvSpPr/>
          <p:nvPr/>
        </p:nvSpPr>
        <p:spPr>
          <a:xfrm>
            <a:off x="4471701" y="2339426"/>
            <a:ext cx="1633500" cy="238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C8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519" name="Google Shape;1519;p83"/>
          <p:cNvSpPr/>
          <p:nvPr/>
        </p:nvSpPr>
        <p:spPr>
          <a:xfrm>
            <a:off x="4471701" y="2339425"/>
            <a:ext cx="1633500" cy="493200"/>
          </a:xfrm>
          <a:prstGeom prst="rect">
            <a:avLst/>
          </a:prstGeom>
          <a:solidFill>
            <a:srgbClr val="3C8FF7">
              <a:alpha val="1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 Medium"/>
              <a:buNone/>
            </a:pPr>
            <a:r>
              <a:rPr lang="en" sz="14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Bare-metal RHEL</a:t>
            </a:r>
            <a:endParaRPr sz="14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520" name="Google Shape;1520;p83"/>
          <p:cNvSpPr txBox="1"/>
          <p:nvPr/>
        </p:nvSpPr>
        <p:spPr>
          <a:xfrm>
            <a:off x="4609775" y="2946165"/>
            <a:ext cx="1372200" cy="13204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21" name="Google Shape;1521;p83"/>
          <p:cNvSpPr/>
          <p:nvPr/>
        </p:nvSpPr>
        <p:spPr>
          <a:xfrm>
            <a:off x="6266201" y="2339426"/>
            <a:ext cx="1633500" cy="238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522" name="Google Shape;1522;p83"/>
          <p:cNvSpPr txBox="1"/>
          <p:nvPr/>
        </p:nvSpPr>
        <p:spPr>
          <a:xfrm>
            <a:off x="6404275" y="2946165"/>
            <a:ext cx="1372200" cy="13204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23" name="Google Shape;1523;p83"/>
          <p:cNvSpPr/>
          <p:nvPr/>
        </p:nvSpPr>
        <p:spPr>
          <a:xfrm>
            <a:off x="8060701" y="2339426"/>
            <a:ext cx="1633500" cy="238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524" name="Google Shape;1524;p83"/>
          <p:cNvSpPr txBox="1"/>
          <p:nvPr/>
        </p:nvSpPr>
        <p:spPr>
          <a:xfrm>
            <a:off x="8198775" y="2946165"/>
            <a:ext cx="1372200" cy="13204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525" name="Google Shape;1525;p83"/>
          <p:cNvCxnSpPr/>
          <p:nvPr/>
        </p:nvCxnSpPr>
        <p:spPr>
          <a:xfrm>
            <a:off x="3330701" y="4086525"/>
            <a:ext cx="957900" cy="0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</p:cxnSp>
      <p:sp>
        <p:nvSpPr>
          <p:cNvPr id="1526" name="Google Shape;1526;p83"/>
          <p:cNvSpPr txBox="1"/>
          <p:nvPr/>
        </p:nvSpPr>
        <p:spPr>
          <a:xfrm>
            <a:off x="8296801" y="4376151"/>
            <a:ext cx="1161300" cy="20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Text"/>
              <a:buNone/>
            </a:pPr>
            <a:r>
              <a:rPr lang="en" sz="14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S3A/S3</a:t>
            </a:r>
            <a:endParaRPr sz="14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27" name="Google Shape;1527;p83"/>
          <p:cNvSpPr txBox="1"/>
          <p:nvPr/>
        </p:nvSpPr>
        <p:spPr>
          <a:xfrm>
            <a:off x="6502301" y="4376151"/>
            <a:ext cx="1161300" cy="20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Text"/>
              <a:buNone/>
            </a:pPr>
            <a:r>
              <a:rPr lang="en" sz="14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S3A</a:t>
            </a:r>
            <a:endParaRPr sz="14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28" name="Google Shape;1528;p83"/>
          <p:cNvSpPr txBox="1"/>
          <p:nvPr/>
        </p:nvSpPr>
        <p:spPr>
          <a:xfrm>
            <a:off x="4722475" y="4376151"/>
            <a:ext cx="1161300" cy="20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Text"/>
              <a:buNone/>
            </a:pPr>
            <a:r>
              <a:rPr lang="en" sz="14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S3A</a:t>
            </a:r>
            <a:endParaRPr sz="14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529" name="Google Shape;1529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7265" y="2405311"/>
            <a:ext cx="1235223" cy="38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2389" y="2435037"/>
            <a:ext cx="1481123" cy="2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1251" y="2526400"/>
            <a:ext cx="731700" cy="35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7275" y="3164200"/>
            <a:ext cx="731700" cy="35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3050" y="3124827"/>
            <a:ext cx="839815" cy="43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83" descr="Image result for HDFS logo"/>
          <p:cNvPicPr preferRelativeResize="0"/>
          <p:nvPr/>
        </p:nvPicPr>
        <p:blipFill rotWithShape="1">
          <a:blip r:embed="rId9">
            <a:alphaModFix/>
          </a:blip>
          <a:srcRect t="18675" b="20155"/>
          <a:stretch/>
        </p:blipFill>
        <p:spPr>
          <a:xfrm>
            <a:off x="4681256" y="3705658"/>
            <a:ext cx="1243737" cy="4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83" descr="Image result for HDFS logo"/>
          <p:cNvPicPr preferRelativeResize="0"/>
          <p:nvPr/>
        </p:nvPicPr>
        <p:blipFill rotWithShape="1">
          <a:blip r:embed="rId9">
            <a:alphaModFix/>
          </a:blip>
          <a:srcRect t="18675" b="20155"/>
          <a:stretch/>
        </p:blipFill>
        <p:spPr>
          <a:xfrm>
            <a:off x="6468505" y="3705658"/>
            <a:ext cx="1243737" cy="4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83" descr="Image result for HDFS logo"/>
          <p:cNvPicPr preferRelativeResize="0"/>
          <p:nvPr/>
        </p:nvPicPr>
        <p:blipFill rotWithShape="1">
          <a:blip r:embed="rId9">
            <a:alphaModFix/>
          </a:blip>
          <a:srcRect t="18675" b="20155"/>
          <a:stretch/>
        </p:blipFill>
        <p:spPr>
          <a:xfrm>
            <a:off x="8263005" y="3705658"/>
            <a:ext cx="1243737" cy="4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96761" y="3066601"/>
            <a:ext cx="561387" cy="2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p8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64373" y="3311126"/>
            <a:ext cx="626163" cy="38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84"/>
          <p:cNvSpPr txBox="1">
            <a:spLocks noGrp="1"/>
          </p:cNvSpPr>
          <p:nvPr>
            <p:ph type="title"/>
          </p:nvPr>
        </p:nvSpPr>
        <p:spPr>
          <a:xfrm>
            <a:off x="1752600" y="869800"/>
            <a:ext cx="86868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d Hat Display"/>
              <a:buNone/>
            </a:pPr>
            <a:r>
              <a:rPr lang="en" sz="2600">
                <a:solidFill>
                  <a:schemeClr val="dk1"/>
                </a:solidFill>
              </a:rPr>
              <a:t>RGW  Features</a:t>
            </a:r>
            <a:endParaRPr sz="2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endParaRPr sz="2600">
              <a:solidFill>
                <a:schemeClr val="dk1"/>
              </a:solidFill>
            </a:endParaRPr>
          </a:p>
        </p:txBody>
      </p:sp>
      <p:sp>
        <p:nvSpPr>
          <p:cNvPr id="1544" name="Google Shape;1544;p84"/>
          <p:cNvSpPr txBox="1"/>
          <p:nvPr/>
        </p:nvSpPr>
        <p:spPr>
          <a:xfrm>
            <a:off x="876241" y="1661358"/>
            <a:ext cx="4810183" cy="46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Very strong S3 API compatibility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ed Hat Text"/>
              <a:buChar char="○"/>
            </a:pPr>
            <a:r>
              <a:rPr lang="en" sz="16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https://github.com/ceph/s3-tests functional test suite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Security (AD/Ldap)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Encryption (various flavors of API like Vault)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Compression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Metadata search with ElasticSearch</a:t>
            </a:r>
            <a:endParaRPr sz="1800" i="0" u="none" strike="noStrike" cap="none">
              <a:solidFill>
                <a:srgbClr val="595959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Bucket notifications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Overpass"/>
              <a:buNone/>
            </a:pPr>
            <a:endParaRPr sz="1600" i="0" u="none" strike="noStrike" cap="none">
              <a:solidFill>
                <a:srgbClr val="59595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45" name="Google Shape;1545;p84"/>
          <p:cNvSpPr txBox="1"/>
          <p:nvPr/>
        </p:nvSpPr>
        <p:spPr>
          <a:xfrm>
            <a:off x="6136413" y="1573894"/>
            <a:ext cx="5179345" cy="394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Multiple storage classes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ed Hat Text"/>
              <a:buChar char="○"/>
            </a:pPr>
            <a:r>
              <a:rPr lang="en" sz="16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Map classes to RADOS pools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ed Hat Text"/>
              <a:buChar char="○"/>
            </a:pPr>
            <a:r>
              <a:rPr lang="en" sz="16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Choose storage for individual objects or set a bucket policy</a:t>
            </a:r>
            <a:endParaRPr sz="1600" i="0" u="none" strike="noStrike" cap="none">
              <a:solidFill>
                <a:srgbClr val="595959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Lifecycle management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ed Hat Text"/>
              <a:buChar char="○"/>
            </a:pPr>
            <a:r>
              <a:rPr lang="en" sz="16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Bucket policy to automatically move objects between storage tiers and/or expire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ed Hat Text"/>
              <a:buChar char="○"/>
            </a:pPr>
            <a:r>
              <a:rPr lang="en" sz="16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Time-based</a:t>
            </a:r>
            <a:endParaRPr sz="1600" i="0" u="none" strike="noStrike" cap="none">
              <a:solidFill>
                <a:srgbClr val="595959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ed Hat Text"/>
              <a:buChar char="●"/>
            </a:pPr>
            <a:r>
              <a:rPr lang="en" sz="18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Archive zone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ed Hat Text"/>
              <a:buChar char="○"/>
            </a:pPr>
            <a:r>
              <a:rPr lang="en" sz="1600" i="0" u="none" strike="noStrike" cap="none">
                <a:solidFill>
                  <a:srgbClr val="595959"/>
                </a:solidFill>
                <a:latin typeface="Red Hat Text"/>
                <a:ea typeface="Red Hat Text"/>
                <a:cs typeface="Red Hat Text"/>
                <a:sym typeface="Red Hat Text"/>
              </a:rPr>
              <a:t>Archive and preserve full storage history</a:t>
            </a:r>
            <a:endParaRPr sz="1600" i="0" u="none" strike="noStrike" cap="none">
              <a:solidFill>
                <a:srgbClr val="59595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Google Shape;1550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58" y="1744520"/>
            <a:ext cx="9825818" cy="382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85"/>
          <p:cNvSpPr txBox="1">
            <a:spLocks noGrp="1"/>
          </p:cNvSpPr>
          <p:nvPr>
            <p:ph type="title"/>
          </p:nvPr>
        </p:nvSpPr>
        <p:spPr>
          <a:xfrm>
            <a:off x="1752600" y="869800"/>
            <a:ext cx="86868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d Hat Display"/>
              <a:buNone/>
            </a:pP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S3 Federation et Multi Sites</a:t>
            </a: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552" name="Google Shape;1552;p85"/>
          <p:cNvSpPr txBox="1"/>
          <p:nvPr/>
        </p:nvSpPr>
        <p:spPr>
          <a:xfrm>
            <a:off x="462767" y="5789600"/>
            <a:ext cx="542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609585" marR="0" lvl="0" indent="-4063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Text"/>
              <a:buChar char="●"/>
            </a:pPr>
            <a:r>
              <a:rPr lang="en"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Zones may be different clusters and/or sites</a:t>
            </a:r>
            <a:endParaRPr sz="16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09585" marR="0" lvl="0" indent="-4063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Text"/>
              <a:buChar char="●"/>
            </a:pPr>
            <a:r>
              <a:rPr lang="en"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Global view of users and buckets</a:t>
            </a:r>
            <a:endParaRPr sz="16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53" name="Google Shape;1553;p85"/>
          <p:cNvSpPr txBox="1"/>
          <p:nvPr/>
        </p:nvSpPr>
        <p:spPr>
          <a:xfrm>
            <a:off x="5891167" y="5789600"/>
            <a:ext cx="542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609585" marR="0" lvl="0" indent="-4063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Text"/>
              <a:buChar char="●"/>
            </a:pPr>
            <a:r>
              <a:rPr lang="en"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Each bucket placed in a ZoneGroup</a:t>
            </a:r>
            <a:endParaRPr sz="16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09585" marR="0" lvl="0" indent="-4063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ed Hat Text"/>
              <a:buChar char="●"/>
            </a:pPr>
            <a:r>
              <a:rPr lang="en"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Data replicated between all Zones in a ZoneGroup</a:t>
            </a:r>
            <a:endParaRPr sz="16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86"/>
          <p:cNvSpPr txBox="1">
            <a:spLocks noGrp="1"/>
          </p:cNvSpPr>
          <p:nvPr>
            <p:ph type="title"/>
          </p:nvPr>
        </p:nvSpPr>
        <p:spPr>
          <a:xfrm>
            <a:off x="595805" y="420356"/>
            <a:ext cx="111820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Overpass"/>
              <a:buNone/>
            </a:pPr>
            <a:r>
              <a:rPr lang="en" sz="2600">
                <a:solidFill>
                  <a:schemeClr val="dk1"/>
                </a:solidFill>
              </a:rPr>
              <a:t>Object storage : Example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559" name="Google Shape;1559;p86"/>
          <p:cNvSpPr txBox="1"/>
          <p:nvPr/>
        </p:nvSpPr>
        <p:spPr>
          <a:xfrm>
            <a:off x="2086002" y="1628781"/>
            <a:ext cx="3860456" cy="46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" sz="28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Stockage Fichier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560" name="Google Shape;1560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2714" y="2401091"/>
            <a:ext cx="3817888" cy="1463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1" name="Google Shape;1561;p86"/>
          <p:cNvCxnSpPr/>
          <p:nvPr/>
        </p:nvCxnSpPr>
        <p:spPr>
          <a:xfrm>
            <a:off x="5579170" y="1436925"/>
            <a:ext cx="0" cy="502075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2" name="Google Shape;1562;p86"/>
          <p:cNvSpPr txBox="1"/>
          <p:nvPr/>
        </p:nvSpPr>
        <p:spPr>
          <a:xfrm>
            <a:off x="7221356" y="1628781"/>
            <a:ext cx="3860456" cy="46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" sz="28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Stockage objet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563" name="Google Shape;1563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7551" y="2501473"/>
            <a:ext cx="3664520" cy="144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9921" y="3947301"/>
            <a:ext cx="1814473" cy="1577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87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1570" name="Google Shape;1570;p87"/>
          <p:cNvGrpSpPr/>
          <p:nvPr/>
        </p:nvGrpSpPr>
        <p:grpSpPr>
          <a:xfrm>
            <a:off x="4037526" y="3095522"/>
            <a:ext cx="1374000" cy="1491944"/>
            <a:chOff x="10588413" y="4877131"/>
            <a:chExt cx="1374000" cy="1491944"/>
          </a:xfrm>
        </p:grpSpPr>
        <p:pic>
          <p:nvPicPr>
            <p:cNvPr id="1571" name="Google Shape;1571;p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08502" y="4877131"/>
              <a:ext cx="1333812" cy="1333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2" name="Google Shape;1572;p87"/>
            <p:cNvSpPr txBox="1"/>
            <p:nvPr/>
          </p:nvSpPr>
          <p:spPr>
            <a:xfrm>
              <a:off x="10588413" y="5988075"/>
              <a:ext cx="1374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ed Hat Text"/>
                <a:buNone/>
              </a:pP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Object</a:t>
              </a:r>
              <a:b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</a:b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Bucket</a:t>
              </a:r>
              <a:endPara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1573" name="Google Shape;1573;p87"/>
          <p:cNvGrpSpPr/>
          <p:nvPr/>
        </p:nvGrpSpPr>
        <p:grpSpPr>
          <a:xfrm>
            <a:off x="7515950" y="2043813"/>
            <a:ext cx="1374000" cy="980237"/>
            <a:chOff x="8553725" y="2207038"/>
            <a:chExt cx="1374000" cy="980237"/>
          </a:xfrm>
        </p:grpSpPr>
        <p:pic>
          <p:nvPicPr>
            <p:cNvPr id="1574" name="Google Shape;1574;p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08731" y="2207038"/>
              <a:ext cx="863988" cy="863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5" name="Google Shape;1575;p87"/>
            <p:cNvSpPr txBox="1"/>
            <p:nvPr/>
          </p:nvSpPr>
          <p:spPr>
            <a:xfrm>
              <a:off x="8553725" y="2806275"/>
              <a:ext cx="1374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ed Hat Text"/>
                <a:buNone/>
              </a:pP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HTTP API</a:t>
              </a:r>
              <a:endPara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1576" name="Google Shape;1576;p87"/>
          <p:cNvGrpSpPr/>
          <p:nvPr/>
        </p:nvGrpSpPr>
        <p:grpSpPr>
          <a:xfrm>
            <a:off x="7515950" y="3352694"/>
            <a:ext cx="1374000" cy="1032988"/>
            <a:chOff x="8553725" y="3585562"/>
            <a:chExt cx="1374000" cy="1032988"/>
          </a:xfrm>
        </p:grpSpPr>
        <p:pic>
          <p:nvPicPr>
            <p:cNvPr id="1577" name="Google Shape;1577;p8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914737" y="3585562"/>
              <a:ext cx="651976" cy="651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8" name="Google Shape;1578;p87"/>
            <p:cNvSpPr txBox="1"/>
            <p:nvPr/>
          </p:nvSpPr>
          <p:spPr>
            <a:xfrm>
              <a:off x="8553725" y="4237550"/>
              <a:ext cx="1374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ed Hat Text"/>
                <a:buNone/>
              </a:pP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Kafka Topic</a:t>
              </a:r>
              <a:endPara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1579" name="Google Shape;1579;p87"/>
          <p:cNvGrpSpPr/>
          <p:nvPr/>
        </p:nvGrpSpPr>
        <p:grpSpPr>
          <a:xfrm>
            <a:off x="7515950" y="4714325"/>
            <a:ext cx="1374000" cy="1033000"/>
            <a:chOff x="8553725" y="4877550"/>
            <a:chExt cx="1374000" cy="1033000"/>
          </a:xfrm>
        </p:grpSpPr>
        <p:pic>
          <p:nvPicPr>
            <p:cNvPr id="1580" name="Google Shape;1580;p8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14725" y="4877550"/>
              <a:ext cx="652000" cy="65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87"/>
            <p:cNvSpPr txBox="1"/>
            <p:nvPr/>
          </p:nvSpPr>
          <p:spPr>
            <a:xfrm>
              <a:off x="8553725" y="5529550"/>
              <a:ext cx="1374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ed Hat Text"/>
                <a:buNone/>
              </a:pPr>
              <a:r>
                <a:rPr lang="en" sz="1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AMQP</a:t>
              </a:r>
              <a:endPara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pic>
        <p:nvPicPr>
          <p:cNvPr id="1582" name="Google Shape;1582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210" y="2726963"/>
            <a:ext cx="863988" cy="86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8199" y="3387385"/>
            <a:ext cx="863988" cy="86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p8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205" y="4031750"/>
            <a:ext cx="863988" cy="8639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5" name="Google Shape;1585;p87"/>
          <p:cNvCxnSpPr>
            <a:stCxn id="1583" idx="3"/>
            <a:endCxn id="1571" idx="1"/>
          </p:cNvCxnSpPr>
          <p:nvPr/>
        </p:nvCxnSpPr>
        <p:spPr>
          <a:xfrm rot="10800000" flipH="1">
            <a:off x="2592187" y="3762378"/>
            <a:ext cx="1465500" cy="5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586" name="Google Shape;1586;p8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92532" y="5512216"/>
            <a:ext cx="863988" cy="8639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7" name="Google Shape;1587;p87"/>
          <p:cNvCxnSpPr>
            <a:endCxn id="1586" idx="0"/>
          </p:cNvCxnSpPr>
          <p:nvPr/>
        </p:nvCxnSpPr>
        <p:spPr>
          <a:xfrm flipH="1">
            <a:off x="4724526" y="4895716"/>
            <a:ext cx="300" cy="61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88" name="Google Shape;1588;p87"/>
          <p:cNvCxnSpPr>
            <a:stCxn id="1571" idx="3"/>
          </p:cNvCxnSpPr>
          <p:nvPr/>
        </p:nvCxnSpPr>
        <p:spPr>
          <a:xfrm rot="10800000" flipH="1">
            <a:off x="5391427" y="2440328"/>
            <a:ext cx="2139000" cy="132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89" name="Google Shape;1589;p87"/>
          <p:cNvCxnSpPr>
            <a:stCxn id="1571" idx="3"/>
          </p:cNvCxnSpPr>
          <p:nvPr/>
        </p:nvCxnSpPr>
        <p:spPr>
          <a:xfrm rot="10800000" flipH="1">
            <a:off x="5391427" y="3744728"/>
            <a:ext cx="2115900" cy="1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90" name="Google Shape;1590;p87"/>
          <p:cNvCxnSpPr>
            <a:stCxn id="1571" idx="3"/>
          </p:cNvCxnSpPr>
          <p:nvPr/>
        </p:nvCxnSpPr>
        <p:spPr>
          <a:xfrm>
            <a:off x="5391427" y="3762428"/>
            <a:ext cx="2139000" cy="12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91" name="Google Shape;1591;p87"/>
          <p:cNvSpPr txBox="1"/>
          <p:nvPr/>
        </p:nvSpPr>
        <p:spPr>
          <a:xfrm>
            <a:off x="9028775" y="2545075"/>
            <a:ext cx="2886300" cy="27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</a:pPr>
            <a:r>
              <a:rPr lang="en" sz="1800" u="sng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Message content (very) simplified</a:t>
            </a:r>
            <a:r>
              <a:rPr lang="en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:</a:t>
            </a:r>
            <a:endParaRPr sz="1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</a:pPr>
            <a:r>
              <a:rPr lang="en"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The object &lt;object name&gt; has been Created/Deleted at HH:mm:ss in the bucket &lt;bucket name&gt;.</a:t>
            </a:r>
            <a:endParaRPr sz="1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92" name="Google Shape;1592;p87"/>
          <p:cNvSpPr txBox="1"/>
          <p:nvPr/>
        </p:nvSpPr>
        <p:spPr>
          <a:xfrm>
            <a:off x="2592186" y="775976"/>
            <a:ext cx="6381584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d Hat Display"/>
              <a:buNone/>
            </a:pP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Example : </a:t>
            </a:r>
            <a:r>
              <a:rPr lang="en" sz="28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Bucket notifications</a:t>
            </a: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Google Shape;1597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037" y="1478942"/>
            <a:ext cx="9613117" cy="5005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8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"/>
              <a:buNone/>
            </a:pPr>
            <a:fld id="{00000000-1234-1234-1234-123412341234}" type="slidenum">
              <a:rPr lang="en" sz="800">
                <a:latin typeface="Red Hat Text"/>
                <a:ea typeface="Red Hat Text"/>
                <a:cs typeface="Red Hat Text"/>
                <a:sym typeface="Red Hat Text"/>
              </a:rPr>
              <a:t>29</a:t>
            </a:fld>
            <a:endParaRPr sz="8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99" name="Google Shape;1599;p88"/>
          <p:cNvSpPr/>
          <p:nvPr/>
        </p:nvSpPr>
        <p:spPr>
          <a:xfrm>
            <a:off x="882594" y="6580345"/>
            <a:ext cx="91519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https://medium.com/analytics-vidhya/automated-data-pipeline-using-ceph-notifications-and-kserving-5e1e9b996661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00" name="Google Shape;1600;p88"/>
          <p:cNvSpPr txBox="1"/>
          <p:nvPr/>
        </p:nvSpPr>
        <p:spPr>
          <a:xfrm>
            <a:off x="2592186" y="775976"/>
            <a:ext cx="6381584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d Hat Display"/>
              <a:buNone/>
            </a:pP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Example : Automated data </a:t>
            </a:r>
            <a:r>
              <a:rPr lang="en" sz="28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Pipeline</a:t>
            </a: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62"/>
          <p:cNvGrpSpPr/>
          <p:nvPr/>
        </p:nvGrpSpPr>
        <p:grpSpPr>
          <a:xfrm>
            <a:off x="165431" y="593339"/>
            <a:ext cx="10600033" cy="3357608"/>
            <a:chOff x="118042" y="453497"/>
            <a:chExt cx="7960374" cy="2518205"/>
          </a:xfrm>
        </p:grpSpPr>
        <p:sp>
          <p:nvSpPr>
            <p:cNvPr id="884" name="Google Shape;884;p62"/>
            <p:cNvSpPr txBox="1"/>
            <p:nvPr/>
          </p:nvSpPr>
          <p:spPr>
            <a:xfrm rot="-3173998">
              <a:off x="79589" y="2381795"/>
              <a:ext cx="836527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Création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85" name="Google Shape;885;p62"/>
            <p:cNvSpPr txBox="1"/>
            <p:nvPr/>
          </p:nvSpPr>
          <p:spPr>
            <a:xfrm rot="-3174124">
              <a:off x="312363" y="2017006"/>
              <a:ext cx="1703473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Introduction en bourse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86" name="Google Shape;886;p62"/>
            <p:cNvSpPr txBox="1"/>
            <p:nvPr/>
          </p:nvSpPr>
          <p:spPr>
            <a:xfrm rot="-3174205">
              <a:off x="570958" y="1766246"/>
              <a:ext cx="2320278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Enterprise Linux - 1ère release</a:t>
              </a:r>
              <a:endParaRPr sz="1467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87" name="Google Shape;887;p62"/>
            <p:cNvSpPr txBox="1"/>
            <p:nvPr/>
          </p:nvSpPr>
          <p:spPr>
            <a:xfrm rot="-3174124">
              <a:off x="1102938" y="2007481"/>
              <a:ext cx="1703473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JBoss - Acquisition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88" name="Google Shape;888;p62"/>
            <p:cNvSpPr txBox="1"/>
            <p:nvPr/>
          </p:nvSpPr>
          <p:spPr>
            <a:xfrm rot="-3174037">
              <a:off x="1355298" y="1748876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Red Hat  Enterprise Virtualisation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89" name="Google Shape;889;p62"/>
            <p:cNvSpPr txBox="1"/>
            <p:nvPr/>
          </p:nvSpPr>
          <p:spPr>
            <a:xfrm rot="-3174037">
              <a:off x="1769636" y="1744113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Red Hat ajouté à l’indice S&amp;P 500</a:t>
              </a:r>
              <a:endParaRPr sz="1467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0" name="Google Shape;890;p62"/>
            <p:cNvSpPr txBox="1"/>
            <p:nvPr/>
          </p:nvSpPr>
          <p:spPr>
            <a:xfrm rot="-3174037">
              <a:off x="2126823" y="1753638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ManageIQ et Makara - Acquisitions</a:t>
              </a:r>
              <a:endParaRPr sz="1467" b="1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1" name="Google Shape;891;p62"/>
            <p:cNvSpPr txBox="1"/>
            <p:nvPr/>
          </p:nvSpPr>
          <p:spPr>
            <a:xfrm rot="-3174037">
              <a:off x="2507823" y="1744113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CA &gt; 1 Milliard $</a:t>
              </a:r>
              <a:endParaRPr sz="1467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2" name="Google Shape;892;p62"/>
            <p:cNvSpPr txBox="1"/>
            <p:nvPr/>
          </p:nvSpPr>
          <p:spPr>
            <a:xfrm rot="-3174037">
              <a:off x="2907873" y="1734588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 i="0" u="none" strike="noStrike" cap="none">
                  <a:solidFill>
                    <a:srgbClr val="FF0000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Red Hat Storage</a:t>
              </a:r>
              <a:endParaRPr sz="1467" b="1" i="0" u="none" strike="noStrike" cap="none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3" name="Google Shape;893;p62"/>
            <p:cNvSpPr txBox="1"/>
            <p:nvPr/>
          </p:nvSpPr>
          <p:spPr>
            <a:xfrm rot="-3174037">
              <a:off x="3293636" y="1739351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OpenShift Enterprise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4" name="Google Shape;894;p62"/>
            <p:cNvSpPr txBox="1"/>
            <p:nvPr/>
          </p:nvSpPr>
          <p:spPr>
            <a:xfrm rot="-3174037">
              <a:off x="3688923" y="1729826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Red Hat OpenStack Platform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5" name="Google Shape;895;p62"/>
            <p:cNvSpPr txBox="1"/>
            <p:nvPr/>
          </p:nvSpPr>
          <p:spPr>
            <a:xfrm rot="-3174037">
              <a:off x="4069923" y="1739351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CentOS rejoint Red Hat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6" name="Google Shape;896;p62"/>
            <p:cNvSpPr txBox="1"/>
            <p:nvPr/>
          </p:nvSpPr>
          <p:spPr>
            <a:xfrm rot="-3174037">
              <a:off x="4317573" y="1725063"/>
              <a:ext cx="2351959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 i="0" u="none" strike="noStrike" cap="none">
                  <a:solidFill>
                    <a:srgbClr val="FF0000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Inktank (CEPH) - Acquisition</a:t>
              </a:r>
              <a:endParaRPr sz="1467" b="1" i="0" u="none" strike="noStrike" cap="none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7" name="Google Shape;897;p62"/>
            <p:cNvSpPr txBox="1"/>
            <p:nvPr/>
          </p:nvSpPr>
          <p:spPr>
            <a:xfrm rot="-3174011">
              <a:off x="4485503" y="1545586"/>
              <a:ext cx="2825903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eNovance (OpenStack) - Acquisition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8" name="Google Shape;898;p62"/>
            <p:cNvSpPr txBox="1"/>
            <p:nvPr/>
          </p:nvSpPr>
          <p:spPr>
            <a:xfrm rot="-3174011">
              <a:off x="4704578" y="1526536"/>
              <a:ext cx="2825903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FeddHenry (Mobilité) - Acquisition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899" name="Google Shape;899;p62"/>
            <p:cNvSpPr txBox="1"/>
            <p:nvPr/>
          </p:nvSpPr>
          <p:spPr>
            <a:xfrm rot="-3174011">
              <a:off x="4990328" y="1517011"/>
              <a:ext cx="2825903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Ansible - Acquisition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900" name="Google Shape;900;p62"/>
            <p:cNvSpPr txBox="1"/>
            <p:nvPr/>
          </p:nvSpPr>
          <p:spPr>
            <a:xfrm rot="-3174011">
              <a:off x="5685653" y="1521774"/>
              <a:ext cx="2825903" cy="319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00" tIns="121800" rIns="121800" bIns="121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i="0" u="none" strike="noStrike" cap="none">
                  <a:solidFill>
                    <a:srgbClr val="434343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3Scale - Acquisition</a:t>
              </a:r>
              <a:endParaRPr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901" name="Google Shape;901;p62"/>
          <p:cNvGrpSpPr/>
          <p:nvPr/>
        </p:nvGrpSpPr>
        <p:grpSpPr>
          <a:xfrm>
            <a:off x="136015" y="3772214"/>
            <a:ext cx="11293267" cy="231023"/>
            <a:chOff x="95947" y="2828488"/>
            <a:chExt cx="8480975" cy="244969"/>
          </a:xfrm>
        </p:grpSpPr>
        <p:grpSp>
          <p:nvGrpSpPr>
            <p:cNvPr id="902" name="Google Shape;902;p62"/>
            <p:cNvGrpSpPr/>
            <p:nvPr/>
          </p:nvGrpSpPr>
          <p:grpSpPr>
            <a:xfrm>
              <a:off x="95947" y="2859400"/>
              <a:ext cx="473481" cy="214057"/>
              <a:chOff x="172147" y="1868800"/>
              <a:chExt cx="473481" cy="214057"/>
            </a:xfrm>
          </p:grpSpPr>
          <p:sp>
            <p:nvSpPr>
              <p:cNvPr id="903" name="Google Shape;903;p62"/>
              <p:cNvSpPr/>
              <p:nvPr/>
            </p:nvSpPr>
            <p:spPr>
              <a:xfrm>
                <a:off x="382100" y="1868800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62"/>
              <p:cNvSpPr txBox="1"/>
              <p:nvPr/>
            </p:nvSpPr>
            <p:spPr>
              <a:xfrm rot="2179">
                <a:off x="172187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1993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05" name="Google Shape;905;p62"/>
            <p:cNvGrpSpPr/>
            <p:nvPr/>
          </p:nvGrpSpPr>
          <p:grpSpPr>
            <a:xfrm>
              <a:off x="897959" y="2857063"/>
              <a:ext cx="473481" cy="214057"/>
              <a:chOff x="81659" y="1868800"/>
              <a:chExt cx="473481" cy="214057"/>
            </a:xfrm>
          </p:grpSpPr>
          <p:sp>
            <p:nvSpPr>
              <p:cNvPr id="906" name="Google Shape;906;p62"/>
              <p:cNvSpPr/>
              <p:nvPr/>
            </p:nvSpPr>
            <p:spPr>
              <a:xfrm>
                <a:off x="291613" y="1868800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2002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08" name="Google Shape;908;p62"/>
            <p:cNvGrpSpPr/>
            <p:nvPr/>
          </p:nvGrpSpPr>
          <p:grpSpPr>
            <a:xfrm>
              <a:off x="515047" y="2858488"/>
              <a:ext cx="473481" cy="214057"/>
              <a:chOff x="172147" y="1868800"/>
              <a:chExt cx="473481" cy="214057"/>
            </a:xfrm>
          </p:grpSpPr>
          <p:sp>
            <p:nvSpPr>
              <p:cNvPr id="909" name="Google Shape;909;p62"/>
              <p:cNvSpPr/>
              <p:nvPr/>
            </p:nvSpPr>
            <p:spPr>
              <a:xfrm>
                <a:off x="382100" y="1868800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62"/>
              <p:cNvSpPr txBox="1"/>
              <p:nvPr/>
            </p:nvSpPr>
            <p:spPr>
              <a:xfrm rot="2179">
                <a:off x="172187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1999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11" name="Google Shape;911;p62"/>
            <p:cNvGrpSpPr/>
            <p:nvPr/>
          </p:nvGrpSpPr>
          <p:grpSpPr>
            <a:xfrm>
              <a:off x="1293246" y="2857063"/>
              <a:ext cx="473481" cy="214057"/>
              <a:chOff x="81659" y="1868800"/>
              <a:chExt cx="473481" cy="214057"/>
            </a:xfrm>
          </p:grpSpPr>
          <p:sp>
            <p:nvSpPr>
              <p:cNvPr id="912" name="Google Shape;912;p62"/>
              <p:cNvSpPr/>
              <p:nvPr/>
            </p:nvSpPr>
            <p:spPr>
              <a:xfrm>
                <a:off x="291613" y="1868800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2006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14" name="Google Shape;914;p62"/>
            <p:cNvGrpSpPr/>
            <p:nvPr/>
          </p:nvGrpSpPr>
          <p:grpSpPr>
            <a:xfrm>
              <a:off x="1688534" y="2852300"/>
              <a:ext cx="473481" cy="214056"/>
              <a:chOff x="81659" y="1864038"/>
              <a:chExt cx="473481" cy="214056"/>
            </a:xfrm>
          </p:grpSpPr>
          <p:sp>
            <p:nvSpPr>
              <p:cNvPr id="915" name="Google Shape;915;p62"/>
              <p:cNvSpPr/>
              <p:nvPr/>
            </p:nvSpPr>
            <p:spPr>
              <a:xfrm>
                <a:off x="291613" y="1864038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62"/>
              <p:cNvSpPr txBox="1"/>
              <p:nvPr/>
            </p:nvSpPr>
            <p:spPr>
              <a:xfrm rot="2179">
                <a:off x="81699" y="1950444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2009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17" name="Google Shape;917;p62"/>
            <p:cNvGrpSpPr/>
            <p:nvPr/>
          </p:nvGrpSpPr>
          <p:grpSpPr>
            <a:xfrm>
              <a:off x="2069534" y="2849919"/>
              <a:ext cx="473481" cy="221201"/>
              <a:chOff x="81659" y="1861656"/>
              <a:chExt cx="473481" cy="221201"/>
            </a:xfrm>
          </p:grpSpPr>
          <p:sp>
            <p:nvSpPr>
              <p:cNvPr id="918" name="Google Shape;918;p62"/>
              <p:cNvSpPr/>
              <p:nvPr/>
            </p:nvSpPr>
            <p:spPr>
              <a:xfrm>
                <a:off x="291613" y="1861656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20" name="Google Shape;920;p62"/>
            <p:cNvGrpSpPr/>
            <p:nvPr/>
          </p:nvGrpSpPr>
          <p:grpSpPr>
            <a:xfrm>
              <a:off x="2450534" y="2847538"/>
              <a:ext cx="473481" cy="223582"/>
              <a:chOff x="81659" y="1859275"/>
              <a:chExt cx="473481" cy="223582"/>
            </a:xfrm>
          </p:grpSpPr>
          <p:sp>
            <p:nvSpPr>
              <p:cNvPr id="921" name="Google Shape;921;p62"/>
              <p:cNvSpPr/>
              <p:nvPr/>
            </p:nvSpPr>
            <p:spPr>
              <a:xfrm>
                <a:off x="291613" y="1859275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2011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23" name="Google Shape;923;p62"/>
            <p:cNvGrpSpPr/>
            <p:nvPr/>
          </p:nvGrpSpPr>
          <p:grpSpPr>
            <a:xfrm>
              <a:off x="2831534" y="2845156"/>
              <a:ext cx="473481" cy="225963"/>
              <a:chOff x="81659" y="1856894"/>
              <a:chExt cx="473481" cy="225963"/>
            </a:xfrm>
          </p:grpSpPr>
          <p:sp>
            <p:nvSpPr>
              <p:cNvPr id="924" name="Google Shape;924;p62"/>
              <p:cNvSpPr/>
              <p:nvPr/>
            </p:nvSpPr>
            <p:spPr>
              <a:xfrm>
                <a:off x="291613" y="1856894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26" name="Google Shape;926;p62"/>
            <p:cNvGrpSpPr/>
            <p:nvPr/>
          </p:nvGrpSpPr>
          <p:grpSpPr>
            <a:xfrm>
              <a:off x="3212534" y="2842775"/>
              <a:ext cx="473481" cy="218819"/>
              <a:chOff x="81659" y="1864038"/>
              <a:chExt cx="473481" cy="218819"/>
            </a:xfrm>
          </p:grpSpPr>
          <p:sp>
            <p:nvSpPr>
              <p:cNvPr id="927" name="Google Shape;927;p62"/>
              <p:cNvSpPr/>
              <p:nvPr/>
            </p:nvSpPr>
            <p:spPr>
              <a:xfrm>
                <a:off x="291613" y="1864038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2012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29" name="Google Shape;929;p62"/>
            <p:cNvGrpSpPr/>
            <p:nvPr/>
          </p:nvGrpSpPr>
          <p:grpSpPr>
            <a:xfrm>
              <a:off x="3593534" y="2838013"/>
              <a:ext cx="473481" cy="223582"/>
              <a:chOff x="81659" y="1859275"/>
              <a:chExt cx="473481" cy="223582"/>
            </a:xfrm>
          </p:grpSpPr>
          <p:sp>
            <p:nvSpPr>
              <p:cNvPr id="930" name="Google Shape;930;p62"/>
              <p:cNvSpPr/>
              <p:nvPr/>
            </p:nvSpPr>
            <p:spPr>
              <a:xfrm>
                <a:off x="291613" y="1859275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32" name="Google Shape;932;p62"/>
            <p:cNvGrpSpPr/>
            <p:nvPr/>
          </p:nvGrpSpPr>
          <p:grpSpPr>
            <a:xfrm>
              <a:off x="3988822" y="2838013"/>
              <a:ext cx="473481" cy="214057"/>
              <a:chOff x="81659" y="1868800"/>
              <a:chExt cx="473481" cy="214057"/>
            </a:xfrm>
          </p:grpSpPr>
          <p:sp>
            <p:nvSpPr>
              <p:cNvPr id="933" name="Google Shape;933;p62"/>
              <p:cNvSpPr/>
              <p:nvPr/>
            </p:nvSpPr>
            <p:spPr>
              <a:xfrm>
                <a:off x="291613" y="1868800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2013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35" name="Google Shape;935;p62"/>
            <p:cNvGrpSpPr/>
            <p:nvPr/>
          </p:nvGrpSpPr>
          <p:grpSpPr>
            <a:xfrm>
              <a:off x="4384109" y="2838013"/>
              <a:ext cx="473481" cy="214057"/>
              <a:chOff x="81659" y="1868800"/>
              <a:chExt cx="473481" cy="214057"/>
            </a:xfrm>
          </p:grpSpPr>
          <p:sp>
            <p:nvSpPr>
              <p:cNvPr id="936" name="Google Shape;936;p62"/>
              <p:cNvSpPr/>
              <p:nvPr/>
            </p:nvSpPr>
            <p:spPr>
              <a:xfrm>
                <a:off x="291613" y="1868800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2014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38" name="Google Shape;938;p62"/>
            <p:cNvGrpSpPr/>
            <p:nvPr/>
          </p:nvGrpSpPr>
          <p:grpSpPr>
            <a:xfrm>
              <a:off x="4784159" y="2833250"/>
              <a:ext cx="473481" cy="218819"/>
              <a:chOff x="81659" y="1864038"/>
              <a:chExt cx="473481" cy="218819"/>
            </a:xfrm>
          </p:grpSpPr>
          <p:sp>
            <p:nvSpPr>
              <p:cNvPr id="939" name="Google Shape;939;p62"/>
              <p:cNvSpPr/>
              <p:nvPr/>
            </p:nvSpPr>
            <p:spPr>
              <a:xfrm>
                <a:off x="291613" y="1864038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	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941" name="Google Shape;941;p62"/>
            <p:cNvGrpSpPr/>
            <p:nvPr/>
          </p:nvGrpSpPr>
          <p:grpSpPr>
            <a:xfrm>
              <a:off x="5398522" y="2830869"/>
              <a:ext cx="473481" cy="221201"/>
              <a:chOff x="81659" y="1861656"/>
              <a:chExt cx="473481" cy="221201"/>
            </a:xfrm>
          </p:grpSpPr>
          <p:sp>
            <p:nvSpPr>
              <p:cNvPr id="942" name="Google Shape;942;p62"/>
              <p:cNvSpPr/>
              <p:nvPr/>
            </p:nvSpPr>
            <p:spPr>
              <a:xfrm>
                <a:off x="291613" y="1861656"/>
                <a:ext cx="47700" cy="46200"/>
              </a:xfrm>
              <a:prstGeom prst="flowChartConnector">
                <a:avLst/>
              </a:prstGeom>
              <a:solidFill>
                <a:srgbClr val="F3F3F3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62"/>
              <p:cNvSpPr txBox="1"/>
              <p:nvPr/>
            </p:nvSpPr>
            <p:spPr>
              <a:xfrm rot="2179">
                <a:off x="81699" y="1955207"/>
                <a:ext cx="473400" cy="1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00" tIns="121800" rIns="121800" bIns="121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67" b="0" i="0" u="none" strike="noStrike" cap="non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2015</a:t>
                </a:r>
                <a:endParaRPr sz="1067" b="0" i="0" u="none" strike="noStrike" cap="none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sp>
          <p:nvSpPr>
            <p:cNvPr id="944" name="Google Shape;944;p62"/>
            <p:cNvSpPr/>
            <p:nvPr/>
          </p:nvSpPr>
          <p:spPr>
            <a:xfrm>
              <a:off x="5999000" y="2828488"/>
              <a:ext cx="47700" cy="46200"/>
            </a:xfrm>
            <a:prstGeom prst="flowChartConnector">
              <a:avLst/>
            </a:prstGeom>
            <a:solidFill>
              <a:srgbClr val="F3F3F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00" tIns="121800" rIns="121800" bIns="121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5" name="Google Shape;945;p62"/>
            <p:cNvCxnSpPr/>
            <p:nvPr/>
          </p:nvCxnSpPr>
          <p:spPr>
            <a:xfrm>
              <a:off x="6965322" y="2843083"/>
              <a:ext cx="1611600" cy="7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pic>
        <p:nvPicPr>
          <p:cNvPr id="946" name="Google Shape;94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561" y="4154436"/>
            <a:ext cx="2194128" cy="244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62"/>
          <p:cNvSpPr txBox="1">
            <a:spLocks noGrp="1"/>
          </p:cNvSpPr>
          <p:nvPr>
            <p:ph type="title" idx="4294967295"/>
          </p:nvPr>
        </p:nvSpPr>
        <p:spPr>
          <a:xfrm>
            <a:off x="8217673" y="4848903"/>
            <a:ext cx="4356000" cy="1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en" sz="2400" b="1"/>
              <a:t>Solutions 100%</a:t>
            </a: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en" sz="2400" b="1"/>
              <a:t>OPEN SOURCE</a:t>
            </a: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en" sz="2400" b="1"/>
              <a:t>pour l’entreprise</a:t>
            </a:r>
            <a:endParaRPr sz="2400" b="1"/>
          </a:p>
        </p:txBody>
      </p:sp>
      <p:sp>
        <p:nvSpPr>
          <p:cNvPr id="948" name="Google Shape;948;p62"/>
          <p:cNvSpPr txBox="1"/>
          <p:nvPr/>
        </p:nvSpPr>
        <p:spPr>
          <a:xfrm>
            <a:off x="5202643" y="4418009"/>
            <a:ext cx="16488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~ </a:t>
            </a:r>
            <a:r>
              <a:rPr lang="en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13 000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9" name="Google Shape;949;p62"/>
          <p:cNvSpPr txBox="1"/>
          <p:nvPr/>
        </p:nvSpPr>
        <p:spPr>
          <a:xfrm>
            <a:off x="5202744" y="4754576"/>
            <a:ext cx="164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>
                <a:solidFill>
                  <a:srgbClr val="999999"/>
                </a:solidFill>
                <a:latin typeface="Red Hat Text"/>
                <a:ea typeface="Red Hat Text"/>
                <a:cs typeface="Red Hat Text"/>
                <a:sym typeface="Red Hat Text"/>
              </a:rPr>
              <a:t>employés</a:t>
            </a:r>
            <a:endParaRPr sz="1600" i="0" u="none" strike="noStrike" cap="none">
              <a:solidFill>
                <a:srgbClr val="99999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50" name="Google Shape;950;p62"/>
          <p:cNvSpPr txBox="1"/>
          <p:nvPr/>
        </p:nvSpPr>
        <p:spPr>
          <a:xfrm>
            <a:off x="5207037" y="5027609"/>
            <a:ext cx="16488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95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1" name="Google Shape;951;p62"/>
          <p:cNvSpPr txBox="1"/>
          <p:nvPr/>
        </p:nvSpPr>
        <p:spPr>
          <a:xfrm>
            <a:off x="5202643" y="5493376"/>
            <a:ext cx="164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>
                <a:solidFill>
                  <a:srgbClr val="999999"/>
                </a:solidFill>
                <a:latin typeface="Red Hat Text"/>
                <a:ea typeface="Red Hat Text"/>
                <a:cs typeface="Red Hat Text"/>
                <a:sym typeface="Red Hat Text"/>
              </a:rPr>
              <a:t>Bureaux</a:t>
            </a:r>
            <a:br>
              <a:rPr lang="en" sz="1600" i="0" u="none" strike="noStrike" cap="none">
                <a:solidFill>
                  <a:srgbClr val="999999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1333" i="0" u="none" strike="noStrike" cap="none">
                <a:solidFill>
                  <a:srgbClr val="999999"/>
                </a:solidFill>
                <a:latin typeface="Red Hat Text"/>
                <a:ea typeface="Red Hat Text"/>
                <a:cs typeface="Red Hat Text"/>
                <a:sym typeface="Red Hat Text"/>
              </a:rPr>
              <a:t>dans le monde</a:t>
            </a:r>
            <a:endParaRPr sz="1600" i="0" u="none" strike="noStrike" cap="none">
              <a:solidFill>
                <a:srgbClr val="99999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952" name="Google Shape;952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6993" y="5911436"/>
            <a:ext cx="413440" cy="3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62"/>
          <p:cNvSpPr txBox="1"/>
          <p:nvPr/>
        </p:nvSpPr>
        <p:spPr>
          <a:xfrm>
            <a:off x="5202411" y="5761576"/>
            <a:ext cx="16488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35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4" name="Google Shape;954;p62"/>
          <p:cNvSpPr txBox="1"/>
          <p:nvPr/>
        </p:nvSpPr>
        <p:spPr>
          <a:xfrm>
            <a:off x="5202744" y="6095609"/>
            <a:ext cx="164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>
                <a:solidFill>
                  <a:srgbClr val="999999"/>
                </a:solidFill>
                <a:latin typeface="Red Hat Text"/>
                <a:ea typeface="Red Hat Text"/>
                <a:cs typeface="Red Hat Text"/>
                <a:sym typeface="Red Hat Text"/>
              </a:rPr>
              <a:t>pays</a:t>
            </a:r>
            <a:endParaRPr sz="1600" i="0" u="none" strike="noStrike" cap="none">
              <a:solidFill>
                <a:srgbClr val="99999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955" name="Google Shape;955;p62"/>
          <p:cNvCxnSpPr/>
          <p:nvPr/>
        </p:nvCxnSpPr>
        <p:spPr>
          <a:xfrm flipH="1">
            <a:off x="5207020" y="4456109"/>
            <a:ext cx="12400" cy="2197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6" name="Google Shape;956;p62"/>
          <p:cNvSpPr txBox="1"/>
          <p:nvPr/>
        </p:nvSpPr>
        <p:spPr>
          <a:xfrm rot="-3176341">
            <a:off x="7171395" y="2017870"/>
            <a:ext cx="3765941" cy="42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 &gt; 2 Milliards $</a:t>
            </a:r>
            <a:endParaRPr sz="1467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7" name="Google Shape;957;p62"/>
          <p:cNvSpPr/>
          <p:nvPr/>
        </p:nvSpPr>
        <p:spPr>
          <a:xfrm>
            <a:off x="8693652" y="3774469"/>
            <a:ext cx="63600" cy="43600"/>
          </a:xfrm>
          <a:prstGeom prst="flowChartConnector">
            <a:avLst/>
          </a:prstGeom>
          <a:solidFill>
            <a:srgbClr val="F3F3F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8" name="Google Shape;958;p62"/>
          <p:cNvCxnSpPr/>
          <p:nvPr/>
        </p:nvCxnSpPr>
        <p:spPr>
          <a:xfrm flipH="1">
            <a:off x="9139644" y="4456109"/>
            <a:ext cx="12400" cy="2197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9" name="Google Shape;959;p62"/>
          <p:cNvSpPr txBox="1"/>
          <p:nvPr/>
        </p:nvSpPr>
        <p:spPr>
          <a:xfrm>
            <a:off x="487164" y="4400343"/>
            <a:ext cx="4510400" cy="1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50% des effectifs Red Hat sont des Développeurs / Ingénieurs qui contribuent au quotidien à l’animation, l’évolution des projets communautaires.</a:t>
            </a:r>
            <a:br>
              <a:rPr lang="en" sz="1867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endParaRPr sz="1867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33% des effectifs français</a:t>
            </a:r>
            <a:endParaRPr sz="1867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60" name="Google Shape;960;p62"/>
          <p:cNvSpPr txBox="1"/>
          <p:nvPr/>
        </p:nvSpPr>
        <p:spPr>
          <a:xfrm rot="-3176341">
            <a:off x="8045123" y="2004707"/>
            <a:ext cx="3765941" cy="42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rPr>
              <a:t>Permabit - Acquisition</a:t>
            </a:r>
            <a:endParaRPr sz="1467" i="0" u="none" strike="noStrike" cap="none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61" name="Google Shape;961;p62"/>
          <p:cNvSpPr txBox="1"/>
          <p:nvPr/>
        </p:nvSpPr>
        <p:spPr>
          <a:xfrm rot="2181">
            <a:off x="8379473" y="3862752"/>
            <a:ext cx="630400" cy="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2017</a:t>
            </a:r>
            <a:endParaRPr sz="1067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2" name="Google Shape;962;p62"/>
          <p:cNvSpPr/>
          <p:nvPr/>
        </p:nvSpPr>
        <p:spPr>
          <a:xfrm>
            <a:off x="9200965" y="3774469"/>
            <a:ext cx="63600" cy="43600"/>
          </a:xfrm>
          <a:prstGeom prst="flowChartConnector">
            <a:avLst/>
          </a:prstGeom>
          <a:solidFill>
            <a:srgbClr val="F3F3F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62"/>
          <p:cNvSpPr txBox="1"/>
          <p:nvPr/>
        </p:nvSpPr>
        <p:spPr>
          <a:xfrm rot="4363">
            <a:off x="8886635" y="3862943"/>
            <a:ext cx="630400" cy="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2018</a:t>
            </a:r>
            <a:endParaRPr sz="1067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4" name="Google Shape;964;p62"/>
          <p:cNvSpPr txBox="1"/>
          <p:nvPr/>
        </p:nvSpPr>
        <p:spPr>
          <a:xfrm rot="-3176341">
            <a:off x="8444631" y="2004707"/>
            <a:ext cx="3765941" cy="42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 i="0" u="none" strike="noStrike" cap="none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rPr>
              <a:t>Noobaa - Acquisition</a:t>
            </a:r>
            <a:endParaRPr sz="1467" b="1" i="0" u="none" strike="noStrike" cap="none">
              <a:solidFill>
                <a:srgbClr val="FF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965" name="Google Shape;965;p62"/>
          <p:cNvCxnSpPr/>
          <p:nvPr/>
        </p:nvCxnSpPr>
        <p:spPr>
          <a:xfrm rot="10800000" flipH="1">
            <a:off x="440737" y="3791145"/>
            <a:ext cx="9158400" cy="31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6" name="Google Shape;966;p62"/>
          <p:cNvSpPr txBox="1"/>
          <p:nvPr/>
        </p:nvSpPr>
        <p:spPr>
          <a:xfrm rot="2181">
            <a:off x="7729259" y="3862752"/>
            <a:ext cx="630400" cy="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2016</a:t>
            </a:r>
            <a:endParaRPr sz="1067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7" name="Google Shape;967;p62"/>
          <p:cNvSpPr txBox="1"/>
          <p:nvPr/>
        </p:nvSpPr>
        <p:spPr>
          <a:xfrm rot="-3175990">
            <a:off x="9566679" y="2112587"/>
            <a:ext cx="3258419" cy="42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i="0" u="none" strike="noStrike" cap="none">
                <a:solidFill>
                  <a:srgbClr val="4A86E8"/>
                </a:solidFill>
                <a:latin typeface="Red Hat Text"/>
                <a:ea typeface="Red Hat Text"/>
                <a:cs typeface="Red Hat Text"/>
                <a:sym typeface="Red Hat Text"/>
              </a:rPr>
              <a:t>S2 : Rachat par IBM</a:t>
            </a:r>
            <a:r>
              <a:rPr lang="en" sz="1467" i="0" u="none" strike="noStrike" cap="none">
                <a:solidFill>
                  <a:srgbClr val="434343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sz="1467" i="0" u="none" strike="noStrike" cap="none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68" name="Google Shape;968;p62"/>
          <p:cNvSpPr txBox="1"/>
          <p:nvPr/>
        </p:nvSpPr>
        <p:spPr>
          <a:xfrm rot="-3176302">
            <a:off x="9007933" y="1894640"/>
            <a:ext cx="3944423" cy="42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i="0" u="none" strike="noStrike" cap="none">
                <a:solidFill>
                  <a:srgbClr val="4A86E8"/>
                </a:solidFill>
                <a:latin typeface="Red Hat Text"/>
                <a:ea typeface="Red Hat Text"/>
                <a:cs typeface="Red Hat Text"/>
                <a:sym typeface="Red Hat Text"/>
              </a:rPr>
              <a:t>CA &gt;3 Milliards $</a:t>
            </a:r>
            <a:endParaRPr sz="1467" i="0" u="none" strike="noStrike" cap="none">
              <a:solidFill>
                <a:srgbClr val="4A86E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69" name="Google Shape;969;p62"/>
          <p:cNvSpPr txBox="1"/>
          <p:nvPr/>
        </p:nvSpPr>
        <p:spPr>
          <a:xfrm rot="4363">
            <a:off x="9728828" y="3830543"/>
            <a:ext cx="630400" cy="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0" tIns="121800" rIns="121800" bIns="121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 b="1" i="0" u="none" strike="noStrike" cap="none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2019</a:t>
            </a:r>
            <a:endParaRPr sz="1067" b="1" i="0" u="none" strike="noStrike" cap="none">
              <a:solidFill>
                <a:srgbClr val="4A86E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0" name="Google Shape;970;p62"/>
          <p:cNvSpPr/>
          <p:nvPr/>
        </p:nvSpPr>
        <p:spPr>
          <a:xfrm>
            <a:off x="2050240" y="341423"/>
            <a:ext cx="80197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</a:pPr>
            <a:r>
              <a:rPr lang="en" sz="26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Red Hat  &amp; Storage …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89"/>
          <p:cNvSpPr txBox="1"/>
          <p:nvPr/>
        </p:nvSpPr>
        <p:spPr>
          <a:xfrm>
            <a:off x="1222600" y="2235367"/>
            <a:ext cx="974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Arial"/>
              <a:buNone/>
            </a:pPr>
            <a:r>
              <a:rPr lang="en" sz="4267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case #2 : Storage for Openstack</a:t>
            </a:r>
            <a:endParaRPr sz="24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06" name="Google Shape;1606;p89"/>
          <p:cNvSpPr txBox="1"/>
          <p:nvPr/>
        </p:nvSpPr>
        <p:spPr>
          <a:xfrm>
            <a:off x="1584600" y="3339467"/>
            <a:ext cx="9029600" cy="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90"/>
          <p:cNvSpPr txBox="1">
            <a:spLocks noGrp="1"/>
          </p:cNvSpPr>
          <p:nvPr>
            <p:ph type="sldNum" idx="12"/>
          </p:nvPr>
        </p:nvSpPr>
        <p:spPr>
          <a:xfrm>
            <a:off x="61481" y="6354367"/>
            <a:ext cx="548800" cy="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Red Hat Text Medium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1612" name="Google Shape;1612;p90"/>
          <p:cNvSpPr txBox="1">
            <a:spLocks noGrp="1"/>
          </p:cNvSpPr>
          <p:nvPr>
            <p:ph type="title"/>
          </p:nvPr>
        </p:nvSpPr>
        <p:spPr>
          <a:xfrm>
            <a:off x="2187800" y="871825"/>
            <a:ext cx="7816400" cy="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None/>
            </a:pP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Complete and unified storage for OpenStack</a:t>
            </a:r>
            <a:r>
              <a:rPr lang="en"/>
              <a:t> </a:t>
            </a:r>
            <a:endParaRPr/>
          </a:p>
        </p:txBody>
      </p:sp>
      <p:pic>
        <p:nvPicPr>
          <p:cNvPr id="1613" name="Google Shape;1613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6026" y="2241270"/>
            <a:ext cx="6655663" cy="25122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90"/>
          <p:cNvSpPr/>
          <p:nvPr/>
        </p:nvSpPr>
        <p:spPr>
          <a:xfrm>
            <a:off x="447764" y="2108307"/>
            <a:ext cx="4512400" cy="2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marR="0" lvl="0" indent="-3555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Merriweather Sans"/>
              <a:buChar char="●"/>
            </a:pPr>
            <a:r>
              <a:rPr lang="en" sz="1600" b="1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100% integrated</a:t>
            </a:r>
            <a:endParaRPr sz="16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189" marR="0" lvl="0" indent="-3555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Merriweather Sans"/>
              <a:buChar char="●"/>
            </a:pPr>
            <a:r>
              <a:rPr lang="en" sz="160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Modular end transparent integration for ephemeral and persistent storage needs: </a:t>
            </a:r>
            <a:endParaRPr sz="16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745048" marR="0" lvl="1" indent="-355591" algn="l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333333"/>
              </a:buClr>
              <a:buSzPts val="800"/>
              <a:buFont typeface="Noto Sans Symbols"/>
              <a:buChar char="➢"/>
            </a:pPr>
            <a:r>
              <a:rPr lang="en" sz="1600" b="0" i="0" u="none" strike="noStrike" cap="none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Nova, Cinder, Manila, Glance, Keystone, Swift</a:t>
            </a:r>
            <a:endParaRPr sz="1600" b="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189" marR="0" lvl="0" indent="-355591" algn="l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rgbClr val="333333"/>
              </a:buClr>
              <a:buSzPts val="800"/>
              <a:buFont typeface="Merriweather Sans"/>
              <a:buChar char="●"/>
            </a:pPr>
            <a:r>
              <a:rPr lang="en" sz="160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Performant – VM </a:t>
            </a:r>
            <a:r>
              <a:rPr lang="en" sz="1600">
                <a:solidFill>
                  <a:srgbClr val="222222"/>
                </a:solidFill>
                <a:latin typeface="Red Hat Text"/>
                <a:ea typeface="Red Hat Text"/>
                <a:cs typeface="Red Hat Text"/>
                <a:sym typeface="Red Hat Text"/>
              </a:rPr>
              <a:t>start and snapshots optimized</a:t>
            </a:r>
            <a:endParaRPr sz="16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615" name="Google Shape;161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8699" y="5301276"/>
            <a:ext cx="2300573" cy="117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91"/>
          <p:cNvSpPr txBox="1"/>
          <p:nvPr/>
        </p:nvSpPr>
        <p:spPr>
          <a:xfrm>
            <a:off x="1222600" y="2235367"/>
            <a:ext cx="974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67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case #3 : Storage for Openshift</a:t>
            </a:r>
            <a:endParaRPr sz="24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21" name="Google Shape;1621;p91"/>
          <p:cNvSpPr txBox="1"/>
          <p:nvPr/>
        </p:nvSpPr>
        <p:spPr>
          <a:xfrm>
            <a:off x="1584600" y="3339467"/>
            <a:ext cx="9029600" cy="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92"/>
          <p:cNvSpPr txBox="1">
            <a:spLocks noGrp="1"/>
          </p:cNvSpPr>
          <p:nvPr>
            <p:ph type="subTitle" idx="2"/>
          </p:nvPr>
        </p:nvSpPr>
        <p:spPr>
          <a:xfrm>
            <a:off x="885051" y="6169551"/>
            <a:ext cx="9182800" cy="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1600"/>
              <a:buNone/>
            </a:pPr>
            <a:endParaRPr/>
          </a:p>
        </p:txBody>
      </p:sp>
      <p:sp>
        <p:nvSpPr>
          <p:cNvPr id="1627" name="Google Shape;1627;p92"/>
          <p:cNvSpPr txBox="1">
            <a:spLocks noGrp="1"/>
          </p:cNvSpPr>
          <p:nvPr>
            <p:ph type="title"/>
          </p:nvPr>
        </p:nvSpPr>
        <p:spPr>
          <a:xfrm>
            <a:off x="885051" y="871751"/>
            <a:ext cx="104220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</a:pPr>
            <a:r>
              <a:rPr lang="en">
                <a:solidFill>
                  <a:schemeClr val="dk1"/>
                </a:solidFill>
              </a:rPr>
              <a:t>Openshift Container Storage (OCS)</a:t>
            </a:r>
            <a:endParaRPr sz="3600"/>
          </a:p>
        </p:txBody>
      </p:sp>
      <p:sp>
        <p:nvSpPr>
          <p:cNvPr id="1628" name="Google Shape;1628;p92"/>
          <p:cNvSpPr txBox="1"/>
          <p:nvPr/>
        </p:nvSpPr>
        <p:spPr>
          <a:xfrm>
            <a:off x="1101467" y="1652200"/>
            <a:ext cx="10477200" cy="4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4393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14393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33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OpenShift uses an </a:t>
            </a:r>
            <a:r>
              <a:rPr lang="en" sz="2533" b="1" u="sng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OCS addon </a:t>
            </a:r>
            <a:r>
              <a:rPr lang="en" sz="2533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to provide storage </a:t>
            </a:r>
            <a:br>
              <a:rPr lang="en" sz="2533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endParaRPr sz="2533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629" name="Google Shape;1629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93" y="3622434"/>
            <a:ext cx="3520833" cy="11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92"/>
          <p:cNvSpPr/>
          <p:nvPr/>
        </p:nvSpPr>
        <p:spPr>
          <a:xfrm>
            <a:off x="789358" y="3221733"/>
            <a:ext cx="4012400" cy="200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1" name="Google Shape;1631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3793" y="4497168"/>
            <a:ext cx="612433" cy="61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3793" y="3918718"/>
            <a:ext cx="612433" cy="61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92"/>
          <p:cNvSpPr/>
          <p:nvPr/>
        </p:nvSpPr>
        <p:spPr>
          <a:xfrm>
            <a:off x="4474058" y="3811900"/>
            <a:ext cx="721200" cy="1416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4" name="Google Shape;1634;p92"/>
          <p:cNvCxnSpPr/>
          <p:nvPr/>
        </p:nvCxnSpPr>
        <p:spPr>
          <a:xfrm flipH="1">
            <a:off x="5116392" y="2631733"/>
            <a:ext cx="210000" cy="1075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35" name="Google Shape;1635;p92"/>
          <p:cNvSpPr/>
          <p:nvPr/>
        </p:nvSpPr>
        <p:spPr>
          <a:xfrm>
            <a:off x="6493458" y="3217500"/>
            <a:ext cx="4471600" cy="200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6" name="Google Shape;1636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6258" y="3516367"/>
            <a:ext cx="4288344" cy="119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26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52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78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04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Google Shape;1641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430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356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3" name="Google Shape;1643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282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Google Shape;1644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08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5" name="Google Shape;1645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13492" y="4786367"/>
            <a:ext cx="392600" cy="3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6" name="Google Shape;1646;p92"/>
          <p:cNvCxnSpPr>
            <a:stCxn id="1633" idx="3"/>
          </p:cNvCxnSpPr>
          <p:nvPr/>
        </p:nvCxnSpPr>
        <p:spPr>
          <a:xfrm rot="10800000" flipH="1">
            <a:off x="5195258" y="4506900"/>
            <a:ext cx="1285200" cy="13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93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600" cy="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1652" name="Google Shape;1652;p93"/>
          <p:cNvSpPr txBox="1"/>
          <p:nvPr/>
        </p:nvSpPr>
        <p:spPr>
          <a:xfrm>
            <a:off x="4465600" y="5036774"/>
            <a:ext cx="40976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1653" name="Google Shape;1653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300" y="4796016"/>
            <a:ext cx="246220" cy="364771"/>
          </a:xfrm>
          <a:prstGeom prst="rect">
            <a:avLst/>
          </a:prstGeom>
          <a:noFill/>
          <a:ln>
            <a:noFill/>
          </a:ln>
        </p:spPr>
      </p:pic>
      <p:sp>
        <p:nvSpPr>
          <p:cNvPr id="1654" name="Google Shape;1654;p93"/>
          <p:cNvSpPr/>
          <p:nvPr/>
        </p:nvSpPr>
        <p:spPr>
          <a:xfrm>
            <a:off x="623567" y="1460267"/>
            <a:ext cx="7566000" cy="4614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93"/>
          <p:cNvSpPr/>
          <p:nvPr/>
        </p:nvSpPr>
        <p:spPr>
          <a:xfrm>
            <a:off x="954597" y="2867072"/>
            <a:ext cx="1405600" cy="532400"/>
          </a:xfrm>
          <a:prstGeom prst="ellipse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App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656" name="Google Shape;1656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2030" y="2604171"/>
            <a:ext cx="3134065" cy="9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7" name="Google Shape;1657;p93"/>
          <p:cNvGrpSpPr/>
          <p:nvPr/>
        </p:nvGrpSpPr>
        <p:grpSpPr>
          <a:xfrm>
            <a:off x="8682523" y="4206120"/>
            <a:ext cx="3272497" cy="1003403"/>
            <a:chOff x="6511892" y="3154590"/>
            <a:chExt cx="2454373" cy="752552"/>
          </a:xfrm>
        </p:grpSpPr>
        <p:grpSp>
          <p:nvGrpSpPr>
            <p:cNvPr id="1658" name="Google Shape;1658;p93"/>
            <p:cNvGrpSpPr/>
            <p:nvPr/>
          </p:nvGrpSpPr>
          <p:grpSpPr>
            <a:xfrm>
              <a:off x="6511892" y="3154590"/>
              <a:ext cx="2454373" cy="752552"/>
              <a:chOff x="1604937" y="3880463"/>
              <a:chExt cx="5580657" cy="1814252"/>
            </a:xfrm>
          </p:grpSpPr>
          <p:pic>
            <p:nvPicPr>
              <p:cNvPr id="1659" name="Google Shape;1659;p9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604937" y="3880463"/>
                <a:ext cx="1866910" cy="18006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0" name="Google Shape;1660;p9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410266" y="3894088"/>
                <a:ext cx="1866910" cy="18006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1" name="Google Shape;1661;p9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318684" y="3885065"/>
                <a:ext cx="1866910" cy="18006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62" name="Google Shape;1662;p93" descr="Image result for ceph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51761" y="3483352"/>
              <a:ext cx="251849" cy="277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sp>
        <p:nvSpPr>
          <p:cNvPr id="1663" name="Google Shape;1663;p93"/>
          <p:cNvSpPr/>
          <p:nvPr/>
        </p:nvSpPr>
        <p:spPr>
          <a:xfrm>
            <a:off x="3371000" y="2683100"/>
            <a:ext cx="4269200" cy="275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4" name="Google Shape;1664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81832" y="2551633"/>
            <a:ext cx="1359119" cy="805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5" name="Google Shape;1665;p93"/>
          <p:cNvSpPr/>
          <p:nvPr/>
        </p:nvSpPr>
        <p:spPr>
          <a:xfrm>
            <a:off x="5741767" y="2860000"/>
            <a:ext cx="2859600" cy="657200"/>
          </a:xfrm>
          <a:prstGeom prst="roundRect">
            <a:avLst>
              <a:gd name="adj" fmla="val 16667"/>
            </a:avLst>
          </a:prstGeom>
          <a:solidFill>
            <a:srgbClr val="9F000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Multi-Cloud Buckets</a:t>
            </a:r>
            <a:endParaRPr sz="1900" i="0" u="none" strike="noStrike" cap="none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66" name="Google Shape;1666;p93"/>
          <p:cNvSpPr/>
          <p:nvPr/>
        </p:nvSpPr>
        <p:spPr>
          <a:xfrm>
            <a:off x="5741764" y="4542267"/>
            <a:ext cx="2859600" cy="657200"/>
          </a:xfrm>
          <a:prstGeom prst="roundRect">
            <a:avLst>
              <a:gd name="adj" fmla="val 16667"/>
            </a:avLst>
          </a:prstGeom>
          <a:solidFill>
            <a:srgbClr val="9F000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Multi-site Buckets</a:t>
            </a:r>
            <a:endParaRPr sz="1900" i="0" u="none" strike="noStrike" cap="none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67" name="Google Shape;1667;p93"/>
          <p:cNvSpPr/>
          <p:nvPr/>
        </p:nvSpPr>
        <p:spPr>
          <a:xfrm>
            <a:off x="3180800" y="3690733"/>
            <a:ext cx="1171200" cy="532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540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S3 API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68" name="Google Shape;1668;p93"/>
          <p:cNvSpPr/>
          <p:nvPr/>
        </p:nvSpPr>
        <p:spPr>
          <a:xfrm>
            <a:off x="954597" y="3690739"/>
            <a:ext cx="1405600" cy="532400"/>
          </a:xfrm>
          <a:prstGeom prst="ellipse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App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69" name="Google Shape;1669;p93"/>
          <p:cNvSpPr/>
          <p:nvPr/>
        </p:nvSpPr>
        <p:spPr>
          <a:xfrm>
            <a:off x="954597" y="4514405"/>
            <a:ext cx="1405600" cy="532400"/>
          </a:xfrm>
          <a:prstGeom prst="ellipse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App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670" name="Google Shape;1670;p93"/>
          <p:cNvCxnSpPr>
            <a:stCxn id="1655" idx="6"/>
            <a:endCxn id="1667" idx="1"/>
          </p:cNvCxnSpPr>
          <p:nvPr/>
        </p:nvCxnSpPr>
        <p:spPr>
          <a:xfrm>
            <a:off x="2360197" y="3133272"/>
            <a:ext cx="820500" cy="82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1" name="Google Shape;1671;p93"/>
          <p:cNvCxnSpPr>
            <a:stCxn id="1668" idx="6"/>
            <a:endCxn id="1667" idx="1"/>
          </p:cNvCxnSpPr>
          <p:nvPr/>
        </p:nvCxnSpPr>
        <p:spPr>
          <a:xfrm>
            <a:off x="2360197" y="3956939"/>
            <a:ext cx="820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2" name="Google Shape;1672;p93"/>
          <p:cNvCxnSpPr>
            <a:stCxn id="1669" idx="6"/>
            <a:endCxn id="1667" idx="1"/>
          </p:cNvCxnSpPr>
          <p:nvPr/>
        </p:nvCxnSpPr>
        <p:spPr>
          <a:xfrm rot="10800000" flipH="1">
            <a:off x="2360197" y="3956805"/>
            <a:ext cx="820500" cy="82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73" name="Google Shape;1673;p9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69833" y="1460257"/>
            <a:ext cx="796400" cy="7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p93"/>
          <p:cNvSpPr/>
          <p:nvPr/>
        </p:nvSpPr>
        <p:spPr>
          <a:xfrm>
            <a:off x="5741767" y="3672800"/>
            <a:ext cx="2859600" cy="657200"/>
          </a:xfrm>
          <a:prstGeom prst="roundRect">
            <a:avLst>
              <a:gd name="adj" fmla="val 16667"/>
            </a:avLst>
          </a:prstGeom>
          <a:solidFill>
            <a:srgbClr val="9F000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Hybrid Buckets</a:t>
            </a:r>
            <a:endParaRPr sz="1900" i="0" u="none" strike="noStrike" cap="none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75" name="Google Shape;1675;p93"/>
          <p:cNvSpPr txBox="1">
            <a:spLocks noGrp="1"/>
          </p:cNvSpPr>
          <p:nvPr>
            <p:ph type="title"/>
          </p:nvPr>
        </p:nvSpPr>
        <p:spPr>
          <a:xfrm>
            <a:off x="1752600" y="234800"/>
            <a:ext cx="86868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" sz="3200"/>
              <a:t>OCS : Multi Cloud Gateway (Noobaa) </a:t>
            </a:r>
            <a:endParaRPr sz="3200"/>
          </a:p>
        </p:txBody>
      </p:sp>
      <p:sp>
        <p:nvSpPr>
          <p:cNvPr id="1676" name="Google Shape;1676;p93"/>
          <p:cNvSpPr/>
          <p:nvPr/>
        </p:nvSpPr>
        <p:spPr>
          <a:xfrm>
            <a:off x="954597" y="6291635"/>
            <a:ext cx="1405600" cy="532400"/>
          </a:xfrm>
          <a:prstGeom prst="ellipse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App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677" name="Google Shape;1677;p93"/>
          <p:cNvCxnSpPr>
            <a:stCxn id="1676" idx="6"/>
          </p:cNvCxnSpPr>
          <p:nvPr/>
        </p:nvCxnSpPr>
        <p:spPr>
          <a:xfrm rot="10800000" flipH="1">
            <a:off x="2360197" y="3989835"/>
            <a:ext cx="796500" cy="2568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78" name="Google Shape;1678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86400" y="55428"/>
            <a:ext cx="1405600" cy="832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94"/>
          <p:cNvSpPr txBox="1"/>
          <p:nvPr/>
        </p:nvSpPr>
        <p:spPr>
          <a:xfrm>
            <a:off x="1222600" y="2235367"/>
            <a:ext cx="974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Arial"/>
              <a:buNone/>
            </a:pPr>
            <a:r>
              <a:rPr lang="en" sz="4267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 résumé</a:t>
            </a:r>
            <a:endParaRPr sz="24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84" name="Google Shape;1684;p94"/>
          <p:cNvSpPr txBox="1"/>
          <p:nvPr/>
        </p:nvSpPr>
        <p:spPr>
          <a:xfrm>
            <a:off x="1584600" y="3339467"/>
            <a:ext cx="90297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95"/>
          <p:cNvSpPr txBox="1"/>
          <p:nvPr/>
        </p:nvSpPr>
        <p:spPr>
          <a:xfrm>
            <a:off x="3071757" y="1882675"/>
            <a:ext cx="8577316" cy="2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25" tIns="38025" rIns="38025" bIns="38025" anchor="t" anchorCtr="0">
            <a:noAutofit/>
          </a:bodyPr>
          <a:lstStyle/>
          <a:p>
            <a:pPr marL="4699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2000"/>
              <a:buFont typeface="Red Hat Text"/>
              <a:buChar char="•"/>
            </a:pPr>
            <a:r>
              <a:rPr lang="en" sz="1900" i="0" u="none" strike="noStrike" cap="none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Massive scalability to support petabytes of data</a:t>
            </a:r>
            <a:endParaRPr sz="1900" i="0" u="none" strike="noStrike" cap="none">
              <a:solidFill>
                <a:srgbClr val="4C4B4C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699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2000"/>
              <a:buFont typeface="Red Hat Text"/>
              <a:buChar char="•"/>
            </a:pPr>
            <a:r>
              <a:rPr lang="en" sz="1900" i="0" u="none" strike="noStrike" cap="none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Relies on no single point of failure, for maximum uptime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699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2000"/>
              <a:buFont typeface="Red Hat Text"/>
              <a:buChar char="•"/>
            </a:pPr>
            <a:r>
              <a:rPr lang="en" sz="1900" i="0" u="none" strike="noStrike" cap="none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Self-manages and self-heals to reduce maintenance 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699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2000"/>
              <a:buFont typeface="Red Hat Text"/>
              <a:buChar char="•"/>
            </a:pPr>
            <a:r>
              <a:rPr lang="en" sz="1900" i="0" u="none" strike="noStrike" cap="none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Data distributed among servers and disks dynamically </a:t>
            </a:r>
            <a:endParaRPr sz="190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699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2000"/>
              <a:buFont typeface="Red Hat Text"/>
              <a:buChar char="•"/>
            </a:pPr>
            <a:r>
              <a:rPr lang="en" sz="1900" i="0" u="none" strike="noStrike" cap="none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Multi site capabilities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marL="4699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2000"/>
              <a:buFont typeface="Red Hat Text"/>
              <a:buChar char="•"/>
            </a:pPr>
            <a:r>
              <a:rPr lang="en" sz="1900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Block , File and Object storage</a:t>
            </a:r>
            <a:endParaRPr sz="1900" i="0" u="none" strike="noStrike" cap="none">
              <a:solidFill>
                <a:srgbClr val="4C4B4C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699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4B4C"/>
              </a:buClr>
              <a:buSzPts val="2000"/>
              <a:buFont typeface="Red Hat Text"/>
              <a:buChar char="•"/>
            </a:pPr>
            <a:r>
              <a:rPr lang="en" sz="1900" i="0" u="none" strike="noStrike" cap="none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Very Strong S3 compatibility API (</a:t>
            </a:r>
            <a:r>
              <a:rPr lang="en" sz="1900" i="0" u="sng" strike="noStrike" cap="none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3"/>
              </a:rPr>
              <a:t>https://github.com/ceph/s3-tests</a:t>
            </a:r>
            <a:r>
              <a:rPr lang="en" sz="1900" i="0" u="none" strike="noStrike" cap="none">
                <a:solidFill>
                  <a:srgbClr val="4C4B4C"/>
                </a:solidFill>
                <a:latin typeface="Red Hat Text"/>
                <a:ea typeface="Red Hat Text"/>
                <a:cs typeface="Red Hat Text"/>
                <a:sym typeface="Red Hat Text"/>
              </a:rPr>
              <a:t>)</a:t>
            </a:r>
            <a:endParaRPr sz="1900" i="0" u="none" strike="noStrike" cap="none">
              <a:solidFill>
                <a:srgbClr val="4C4B4C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1690" name="Google Shape;1690;p95"/>
          <p:cNvGrpSpPr/>
          <p:nvPr/>
        </p:nvGrpSpPr>
        <p:grpSpPr>
          <a:xfrm>
            <a:off x="761605" y="2277189"/>
            <a:ext cx="2248200" cy="2251072"/>
            <a:chOff x="-2" y="-2"/>
            <a:chExt cx="2693100" cy="2693100"/>
          </a:xfrm>
        </p:grpSpPr>
        <p:sp>
          <p:nvSpPr>
            <p:cNvPr id="1691" name="Google Shape;1691;p95"/>
            <p:cNvSpPr/>
            <p:nvPr/>
          </p:nvSpPr>
          <p:spPr>
            <a:xfrm>
              <a:off x="-2" y="-2"/>
              <a:ext cx="2693100" cy="2693100"/>
            </a:xfrm>
            <a:prstGeom prst="ellipse">
              <a:avLst/>
            </a:prstGeom>
            <a:solidFill>
              <a:srgbClr val="003A4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EDED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2" name="Google Shape;1692;p95" descr="Google Shape;1765;p1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2573" y="401701"/>
              <a:ext cx="1926409" cy="19264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3" name="Google Shape;1693;p95"/>
          <p:cNvSpPr txBox="1">
            <a:spLocks noGrp="1"/>
          </p:cNvSpPr>
          <p:nvPr>
            <p:ph type="title"/>
          </p:nvPr>
        </p:nvSpPr>
        <p:spPr>
          <a:xfrm>
            <a:off x="1752600" y="869800"/>
            <a:ext cx="86868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d Hat Display"/>
              <a:buNone/>
            </a:pPr>
            <a:r>
              <a:rPr lang="en"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RHCS Technical Benefits</a:t>
            </a: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endParaRPr sz="26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96"/>
          <p:cNvSpPr txBox="1"/>
          <p:nvPr/>
        </p:nvSpPr>
        <p:spPr>
          <a:xfrm>
            <a:off x="1222600" y="2235367"/>
            <a:ext cx="974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Arial"/>
              <a:buNone/>
            </a:pPr>
            <a:r>
              <a:rPr lang="en" sz="4267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Coupure Pub ;-)...  </a:t>
            </a:r>
            <a:endParaRPr sz="24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99" name="Google Shape;1699;p96"/>
          <p:cNvSpPr txBox="1"/>
          <p:nvPr/>
        </p:nvSpPr>
        <p:spPr>
          <a:xfrm>
            <a:off x="1584600" y="3339467"/>
            <a:ext cx="90297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97"/>
          <p:cNvSpPr txBox="1">
            <a:spLocks noGrp="1"/>
          </p:cNvSpPr>
          <p:nvPr>
            <p:ph type="title" idx="4294967295"/>
          </p:nvPr>
        </p:nvSpPr>
        <p:spPr>
          <a:xfrm>
            <a:off x="635266" y="4716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</a:pPr>
            <a:r>
              <a:rPr lang="en" sz="2600">
                <a:latin typeface="Red Hat Display"/>
                <a:ea typeface="Red Hat Display"/>
                <a:cs typeface="Red Hat Display"/>
                <a:sym typeface="Red Hat Display"/>
              </a:rPr>
              <a:t>Marché MENESRI: Red Hat - Groupe Logiciel</a:t>
            </a:r>
            <a:endParaRPr sz="26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706" name="Google Shape;1706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00" y="1134425"/>
            <a:ext cx="9800987" cy="543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97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98"/>
          <p:cNvSpPr txBox="1">
            <a:spLocks noGrp="1"/>
          </p:cNvSpPr>
          <p:nvPr>
            <p:ph type="subTitle" idx="4294967295"/>
          </p:nvPr>
        </p:nvSpPr>
        <p:spPr>
          <a:xfrm>
            <a:off x="885051" y="6169551"/>
            <a:ext cx="9182800" cy="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28600" lvl="0" indent="-22860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</a:pPr>
            <a:r>
              <a:rPr lang="en"/>
              <a:t>=</a:t>
            </a:r>
            <a:endParaRPr/>
          </a:p>
        </p:txBody>
      </p:sp>
      <p:sp>
        <p:nvSpPr>
          <p:cNvPr id="1714" name="Google Shape;1714;p98"/>
          <p:cNvSpPr txBox="1">
            <a:spLocks noGrp="1"/>
          </p:cNvSpPr>
          <p:nvPr>
            <p:ph type="title" idx="4294967295"/>
          </p:nvPr>
        </p:nvSpPr>
        <p:spPr>
          <a:xfrm>
            <a:off x="685803" y="459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</a:pPr>
            <a:r>
              <a:rPr lang="en" sz="2600">
                <a:latin typeface="Red Hat Display"/>
                <a:ea typeface="Red Hat Display"/>
                <a:cs typeface="Red Hat Display"/>
                <a:sym typeface="Red Hat Display"/>
              </a:rPr>
              <a:t>Offres spécifiques pour les Campus, Labos,...</a:t>
            </a:r>
            <a:endParaRPr sz="26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715" name="Google Shape;1715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822" y="1357161"/>
            <a:ext cx="10213561" cy="4536470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Google Shape;1716;p9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1717" name="Google Shape;1717;p98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63"/>
          <p:cNvGrpSpPr/>
          <p:nvPr/>
        </p:nvGrpSpPr>
        <p:grpSpPr>
          <a:xfrm>
            <a:off x="173016" y="1300598"/>
            <a:ext cx="11808661" cy="552484"/>
            <a:chOff x="0" y="206868"/>
            <a:chExt cx="9058500" cy="594900"/>
          </a:xfrm>
        </p:grpSpPr>
        <p:sp>
          <p:nvSpPr>
            <p:cNvPr id="976" name="Google Shape;976;p63"/>
            <p:cNvSpPr/>
            <p:nvPr/>
          </p:nvSpPr>
          <p:spPr>
            <a:xfrm>
              <a:off x="0" y="206868"/>
              <a:ext cx="9058500" cy="594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3"/>
            <p:cNvSpPr txBox="1"/>
            <p:nvPr/>
          </p:nvSpPr>
          <p:spPr>
            <a:xfrm>
              <a:off x="3167113" y="390229"/>
              <a:ext cx="2800500" cy="2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60000" rIns="120000" bIns="60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" sz="1900" b="1" i="0" u="none" strike="noStrike" cap="none">
                  <a:solidFill>
                    <a:srgbClr val="FFFFFF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ACCÉLÉRER VOS PROJETS</a:t>
              </a:r>
              <a:endParaRPr sz="190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cxnSp>
        <p:nvCxnSpPr>
          <p:cNvPr id="978" name="Google Shape;978;p63"/>
          <p:cNvCxnSpPr/>
          <p:nvPr/>
        </p:nvCxnSpPr>
        <p:spPr>
          <a:xfrm rot="10800000" flipH="1">
            <a:off x="7219251" y="3629836"/>
            <a:ext cx="677600" cy="1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none" w="sm" len="sm"/>
            <a:tailEnd type="triangle" w="med" len="med"/>
          </a:ln>
        </p:spPr>
      </p:cxnSp>
      <p:sp>
        <p:nvSpPr>
          <p:cNvPr id="979" name="Google Shape;979;p63"/>
          <p:cNvSpPr/>
          <p:nvPr/>
        </p:nvSpPr>
        <p:spPr>
          <a:xfrm>
            <a:off x="464053" y="2787975"/>
            <a:ext cx="593600" cy="62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4820" y="120000"/>
                </a:lnTo>
                <a:lnTo>
                  <a:pt x="120000" y="0"/>
                </a:lnTo>
                <a:lnTo>
                  <a:pt x="0" y="0"/>
                </a:lnTo>
              </a:path>
            </a:pathLst>
          </a:custGeom>
          <a:solidFill>
            <a:srgbClr val="CCCCCC"/>
          </a:solidFill>
          <a:ln>
            <a:noFill/>
          </a:ln>
        </p:spPr>
      </p:sp>
      <p:sp>
        <p:nvSpPr>
          <p:cNvPr id="980" name="Google Shape;980;p63"/>
          <p:cNvSpPr/>
          <p:nvPr/>
        </p:nvSpPr>
        <p:spPr>
          <a:xfrm>
            <a:off x="793963" y="5111031"/>
            <a:ext cx="618400" cy="10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978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9784" y="0"/>
                </a:lnTo>
              </a:path>
            </a:pathLst>
          </a:custGeom>
          <a:solidFill>
            <a:srgbClr val="CCCCCC"/>
          </a:solidFill>
          <a:ln>
            <a:noFill/>
          </a:ln>
        </p:spPr>
      </p:sp>
      <p:cxnSp>
        <p:nvCxnSpPr>
          <p:cNvPr id="981" name="Google Shape;981;p63"/>
          <p:cNvCxnSpPr/>
          <p:nvPr/>
        </p:nvCxnSpPr>
        <p:spPr>
          <a:xfrm rot="10800000" flipH="1">
            <a:off x="6944483" y="6014961"/>
            <a:ext cx="817600" cy="1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none" w="sm" len="sm"/>
            <a:tailEnd type="triangle" w="med" len="med"/>
          </a:ln>
        </p:spPr>
      </p:cxnSp>
      <p:cxnSp>
        <p:nvCxnSpPr>
          <p:cNvPr id="982" name="Google Shape;982;p63"/>
          <p:cNvCxnSpPr/>
          <p:nvPr/>
        </p:nvCxnSpPr>
        <p:spPr>
          <a:xfrm rot="10800000" flipH="1">
            <a:off x="6944483" y="3041837"/>
            <a:ext cx="817600" cy="1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none" w="sm" len="sm"/>
            <a:tailEnd type="triangle" w="med" len="med"/>
          </a:ln>
        </p:spPr>
      </p:cxnSp>
      <p:sp>
        <p:nvSpPr>
          <p:cNvPr id="983" name="Google Shape;983;p63"/>
          <p:cNvSpPr/>
          <p:nvPr/>
        </p:nvSpPr>
        <p:spPr>
          <a:xfrm>
            <a:off x="1201909" y="3818852"/>
            <a:ext cx="4092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63"/>
          <p:cNvSpPr/>
          <p:nvPr/>
        </p:nvSpPr>
        <p:spPr>
          <a:xfrm>
            <a:off x="1201909" y="3973809"/>
            <a:ext cx="4092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3"/>
          <p:cNvSpPr/>
          <p:nvPr/>
        </p:nvSpPr>
        <p:spPr>
          <a:xfrm>
            <a:off x="1524343" y="4128767"/>
            <a:ext cx="4088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63"/>
          <p:cNvSpPr/>
          <p:nvPr/>
        </p:nvSpPr>
        <p:spPr>
          <a:xfrm>
            <a:off x="1363593" y="4313673"/>
            <a:ext cx="4088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63"/>
          <p:cNvSpPr/>
          <p:nvPr/>
        </p:nvSpPr>
        <p:spPr>
          <a:xfrm>
            <a:off x="1603783" y="4374876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63"/>
          <p:cNvSpPr/>
          <p:nvPr/>
        </p:nvSpPr>
        <p:spPr>
          <a:xfrm>
            <a:off x="1198639" y="4313673"/>
            <a:ext cx="4084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63"/>
          <p:cNvSpPr/>
          <p:nvPr/>
        </p:nvSpPr>
        <p:spPr>
          <a:xfrm>
            <a:off x="961721" y="4128767"/>
            <a:ext cx="4076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63"/>
          <p:cNvSpPr/>
          <p:nvPr/>
        </p:nvSpPr>
        <p:spPr>
          <a:xfrm>
            <a:off x="1320135" y="4497712"/>
            <a:ext cx="4076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63"/>
          <p:cNvSpPr/>
          <p:nvPr/>
        </p:nvSpPr>
        <p:spPr>
          <a:xfrm>
            <a:off x="876207" y="3979452"/>
            <a:ext cx="4084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63"/>
          <p:cNvSpPr/>
          <p:nvPr/>
        </p:nvSpPr>
        <p:spPr>
          <a:xfrm>
            <a:off x="1966403" y="4128767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63"/>
          <p:cNvSpPr/>
          <p:nvPr/>
        </p:nvSpPr>
        <p:spPr>
          <a:xfrm>
            <a:off x="1524343" y="3908268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63"/>
          <p:cNvSpPr/>
          <p:nvPr/>
        </p:nvSpPr>
        <p:spPr>
          <a:xfrm>
            <a:off x="1524343" y="3604864"/>
            <a:ext cx="4088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63"/>
          <p:cNvSpPr/>
          <p:nvPr/>
        </p:nvSpPr>
        <p:spPr>
          <a:xfrm>
            <a:off x="1043497" y="3634813"/>
            <a:ext cx="4084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63"/>
          <p:cNvSpPr/>
          <p:nvPr/>
        </p:nvSpPr>
        <p:spPr>
          <a:xfrm>
            <a:off x="763121" y="3850539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63"/>
          <p:cNvSpPr/>
          <p:nvPr/>
        </p:nvSpPr>
        <p:spPr>
          <a:xfrm>
            <a:off x="1926215" y="4436945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63"/>
          <p:cNvSpPr/>
          <p:nvPr/>
        </p:nvSpPr>
        <p:spPr>
          <a:xfrm>
            <a:off x="1643969" y="4622720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63"/>
          <p:cNvSpPr/>
          <p:nvPr/>
        </p:nvSpPr>
        <p:spPr>
          <a:xfrm>
            <a:off x="876207" y="4286763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63"/>
          <p:cNvSpPr/>
          <p:nvPr/>
        </p:nvSpPr>
        <p:spPr>
          <a:xfrm>
            <a:off x="1003777" y="4683053"/>
            <a:ext cx="4088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63"/>
          <p:cNvSpPr/>
          <p:nvPr/>
        </p:nvSpPr>
        <p:spPr>
          <a:xfrm>
            <a:off x="1363593" y="4128767"/>
            <a:ext cx="4088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63"/>
          <p:cNvSpPr/>
          <p:nvPr/>
        </p:nvSpPr>
        <p:spPr>
          <a:xfrm>
            <a:off x="1366397" y="3419523"/>
            <a:ext cx="4076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63"/>
          <p:cNvSpPr/>
          <p:nvPr/>
        </p:nvSpPr>
        <p:spPr>
          <a:xfrm>
            <a:off x="1932757" y="3908268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63"/>
          <p:cNvSpPr/>
          <p:nvPr/>
        </p:nvSpPr>
        <p:spPr>
          <a:xfrm>
            <a:off x="1764532" y="3389139"/>
            <a:ext cx="4092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63"/>
          <p:cNvSpPr/>
          <p:nvPr/>
        </p:nvSpPr>
        <p:spPr>
          <a:xfrm>
            <a:off x="1043497" y="3850539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63"/>
          <p:cNvSpPr/>
          <p:nvPr/>
        </p:nvSpPr>
        <p:spPr>
          <a:xfrm>
            <a:off x="1726213" y="4068000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3"/>
          <p:cNvSpPr/>
          <p:nvPr/>
        </p:nvSpPr>
        <p:spPr>
          <a:xfrm>
            <a:off x="1726213" y="4221220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63"/>
          <p:cNvSpPr/>
          <p:nvPr/>
        </p:nvSpPr>
        <p:spPr>
          <a:xfrm>
            <a:off x="1284153" y="3667368"/>
            <a:ext cx="408800" cy="3120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63"/>
          <p:cNvSpPr/>
          <p:nvPr/>
        </p:nvSpPr>
        <p:spPr>
          <a:xfrm>
            <a:off x="1804719" y="3604864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63"/>
          <p:cNvSpPr/>
          <p:nvPr/>
        </p:nvSpPr>
        <p:spPr>
          <a:xfrm>
            <a:off x="1639764" y="3759821"/>
            <a:ext cx="4088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63"/>
          <p:cNvSpPr/>
          <p:nvPr/>
        </p:nvSpPr>
        <p:spPr>
          <a:xfrm>
            <a:off x="2206591" y="4313673"/>
            <a:ext cx="4088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63"/>
          <p:cNvSpPr/>
          <p:nvPr/>
        </p:nvSpPr>
        <p:spPr>
          <a:xfrm>
            <a:off x="2328088" y="4098383"/>
            <a:ext cx="4092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63"/>
          <p:cNvSpPr/>
          <p:nvPr/>
        </p:nvSpPr>
        <p:spPr>
          <a:xfrm>
            <a:off x="1727615" y="4870131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3"/>
          <p:cNvSpPr/>
          <p:nvPr/>
        </p:nvSpPr>
        <p:spPr>
          <a:xfrm>
            <a:off x="2086964" y="4684356"/>
            <a:ext cx="4088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63"/>
          <p:cNvSpPr/>
          <p:nvPr/>
        </p:nvSpPr>
        <p:spPr>
          <a:xfrm>
            <a:off x="1445369" y="5085421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63"/>
          <p:cNvSpPr/>
          <p:nvPr/>
        </p:nvSpPr>
        <p:spPr>
          <a:xfrm>
            <a:off x="521997" y="4222957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63"/>
          <p:cNvSpPr/>
          <p:nvPr/>
        </p:nvSpPr>
        <p:spPr>
          <a:xfrm>
            <a:off x="604241" y="4591903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63"/>
          <p:cNvSpPr/>
          <p:nvPr/>
        </p:nvSpPr>
        <p:spPr>
          <a:xfrm>
            <a:off x="1124807" y="4900515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63"/>
          <p:cNvSpPr/>
          <p:nvPr/>
        </p:nvSpPr>
        <p:spPr>
          <a:xfrm>
            <a:off x="805177" y="4930464"/>
            <a:ext cx="4076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63"/>
          <p:cNvSpPr/>
          <p:nvPr/>
        </p:nvSpPr>
        <p:spPr>
          <a:xfrm>
            <a:off x="2407528" y="4499449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63"/>
          <p:cNvSpPr/>
          <p:nvPr/>
        </p:nvSpPr>
        <p:spPr>
          <a:xfrm>
            <a:off x="2086964" y="5023352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63"/>
          <p:cNvSpPr/>
          <p:nvPr/>
        </p:nvSpPr>
        <p:spPr>
          <a:xfrm>
            <a:off x="2167339" y="3389139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63"/>
          <p:cNvSpPr/>
          <p:nvPr/>
        </p:nvSpPr>
        <p:spPr>
          <a:xfrm>
            <a:off x="2447715" y="3759821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63"/>
          <p:cNvSpPr/>
          <p:nvPr/>
        </p:nvSpPr>
        <p:spPr>
          <a:xfrm>
            <a:off x="683681" y="3513279"/>
            <a:ext cx="4084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63"/>
          <p:cNvSpPr/>
          <p:nvPr/>
        </p:nvSpPr>
        <p:spPr>
          <a:xfrm>
            <a:off x="1124807" y="3266303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63"/>
          <p:cNvSpPr/>
          <p:nvPr/>
        </p:nvSpPr>
        <p:spPr>
          <a:xfrm>
            <a:off x="1727615" y="4222957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63"/>
          <p:cNvSpPr/>
          <p:nvPr/>
        </p:nvSpPr>
        <p:spPr>
          <a:xfrm>
            <a:off x="2096777" y="2721999"/>
            <a:ext cx="1158800" cy="47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31364" y="0"/>
                </a:lnTo>
                <a:lnTo>
                  <a:pt x="120000" y="107799"/>
                </a:lnTo>
                <a:lnTo>
                  <a:pt x="0" y="120000"/>
                </a:lnTo>
              </a:path>
            </a:pathLst>
          </a:custGeom>
          <a:solidFill>
            <a:srgbClr val="CCCCCC"/>
          </a:solidFill>
          <a:ln>
            <a:noFill/>
          </a:ln>
        </p:spPr>
      </p:sp>
      <p:sp>
        <p:nvSpPr>
          <p:cNvPr id="1028" name="Google Shape;1028;p63"/>
          <p:cNvSpPr/>
          <p:nvPr/>
        </p:nvSpPr>
        <p:spPr>
          <a:xfrm>
            <a:off x="2007816" y="2653973"/>
            <a:ext cx="1336800" cy="57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9" name="Google Shape;102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347" y="2668235"/>
            <a:ext cx="691128" cy="55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63"/>
          <p:cNvSpPr/>
          <p:nvPr/>
        </p:nvSpPr>
        <p:spPr>
          <a:xfrm>
            <a:off x="1124807" y="2784503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63"/>
          <p:cNvSpPr/>
          <p:nvPr/>
        </p:nvSpPr>
        <p:spPr>
          <a:xfrm>
            <a:off x="1884625" y="2991112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63"/>
          <p:cNvSpPr/>
          <p:nvPr/>
        </p:nvSpPr>
        <p:spPr>
          <a:xfrm>
            <a:off x="414052" y="3026271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63"/>
          <p:cNvSpPr/>
          <p:nvPr/>
        </p:nvSpPr>
        <p:spPr>
          <a:xfrm>
            <a:off x="697700" y="5367991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63"/>
          <p:cNvSpPr/>
          <p:nvPr/>
        </p:nvSpPr>
        <p:spPr>
          <a:xfrm>
            <a:off x="1600511" y="5506453"/>
            <a:ext cx="4076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63"/>
          <p:cNvSpPr/>
          <p:nvPr/>
        </p:nvSpPr>
        <p:spPr>
          <a:xfrm>
            <a:off x="2834635" y="4161755"/>
            <a:ext cx="4084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63"/>
          <p:cNvSpPr/>
          <p:nvPr/>
        </p:nvSpPr>
        <p:spPr>
          <a:xfrm>
            <a:off x="557979" y="3979452"/>
            <a:ext cx="4092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63"/>
          <p:cNvSpPr/>
          <p:nvPr/>
        </p:nvSpPr>
        <p:spPr>
          <a:xfrm>
            <a:off x="414052" y="4816743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63"/>
          <p:cNvSpPr/>
          <p:nvPr/>
        </p:nvSpPr>
        <p:spPr>
          <a:xfrm>
            <a:off x="1124807" y="3267604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63"/>
          <p:cNvSpPr/>
          <p:nvPr/>
        </p:nvSpPr>
        <p:spPr>
          <a:xfrm>
            <a:off x="8107865" y="5680316"/>
            <a:ext cx="2264800" cy="4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 JBOSS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MIDDLEWARE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40" name="Google Shape;1040;p63"/>
          <p:cNvSpPr/>
          <p:nvPr/>
        </p:nvSpPr>
        <p:spPr>
          <a:xfrm>
            <a:off x="8107868" y="3289189"/>
            <a:ext cx="2308800" cy="4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FFFF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 STORAGE</a:t>
            </a:r>
            <a:endParaRPr sz="1500" b="1" i="0" u="none" strike="noStrike" cap="none">
              <a:solidFill>
                <a:srgbClr val="FFFF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41" name="Google Shape;1041;p63"/>
          <p:cNvSpPr/>
          <p:nvPr/>
        </p:nvSpPr>
        <p:spPr>
          <a:xfrm>
            <a:off x="8107865" y="4714253"/>
            <a:ext cx="3117200" cy="4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ENTERPRISE LINUX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42" name="Google Shape;1042;p63"/>
          <p:cNvSpPr/>
          <p:nvPr/>
        </p:nvSpPr>
        <p:spPr>
          <a:xfrm>
            <a:off x="8107872" y="4188128"/>
            <a:ext cx="2701200" cy="4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 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OPENSTACK PLATFORM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43" name="Google Shape;1043;p63"/>
          <p:cNvSpPr/>
          <p:nvPr/>
        </p:nvSpPr>
        <p:spPr>
          <a:xfrm>
            <a:off x="8107867" y="2752315"/>
            <a:ext cx="2770800" cy="48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VIRTUALIZATION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44" name="Google Shape;1044;p63"/>
          <p:cNvSpPr/>
          <p:nvPr/>
        </p:nvSpPr>
        <p:spPr>
          <a:xfrm>
            <a:off x="8107865" y="3667565"/>
            <a:ext cx="2770800" cy="47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 SATELLITE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45" name="Google Shape;1045;p63"/>
          <p:cNvSpPr/>
          <p:nvPr/>
        </p:nvSpPr>
        <p:spPr>
          <a:xfrm>
            <a:off x="8107865" y="5191129"/>
            <a:ext cx="2308800" cy="4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 CLOUDFORMS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046" name="Google Shape;1046;p63"/>
          <p:cNvCxnSpPr/>
          <p:nvPr/>
        </p:nvCxnSpPr>
        <p:spPr>
          <a:xfrm rot="10800000" flipH="1">
            <a:off x="2696783" y="2965421"/>
            <a:ext cx="1808000" cy="452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47" name="Google Shape;1047;p63"/>
          <p:cNvCxnSpPr/>
          <p:nvPr/>
        </p:nvCxnSpPr>
        <p:spPr>
          <a:xfrm rot="10800000" flipH="1">
            <a:off x="3090244" y="3649944"/>
            <a:ext cx="1213600" cy="223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48" name="Google Shape;1048;p63"/>
          <p:cNvCxnSpPr/>
          <p:nvPr/>
        </p:nvCxnSpPr>
        <p:spPr>
          <a:xfrm rot="10800000" flipH="1">
            <a:off x="3357536" y="4102439"/>
            <a:ext cx="1628000" cy="190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49" name="Google Shape;1049;p63"/>
          <p:cNvCxnSpPr/>
          <p:nvPr/>
        </p:nvCxnSpPr>
        <p:spPr>
          <a:xfrm>
            <a:off x="2815943" y="4634440"/>
            <a:ext cx="2128400" cy="8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50" name="Google Shape;1050;p63"/>
          <p:cNvCxnSpPr/>
          <p:nvPr/>
        </p:nvCxnSpPr>
        <p:spPr>
          <a:xfrm>
            <a:off x="2696783" y="4897476"/>
            <a:ext cx="2170400" cy="34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51" name="Google Shape;1051;p63"/>
          <p:cNvCxnSpPr/>
          <p:nvPr/>
        </p:nvCxnSpPr>
        <p:spPr>
          <a:xfrm>
            <a:off x="2495379" y="5160079"/>
            <a:ext cx="2517200" cy="554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52" name="Google Shape;1052;p63"/>
          <p:cNvCxnSpPr/>
          <p:nvPr/>
        </p:nvCxnSpPr>
        <p:spPr>
          <a:xfrm>
            <a:off x="2334629" y="5336305"/>
            <a:ext cx="2772800" cy="835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53" name="Google Shape;1053;p63"/>
          <p:cNvCxnSpPr/>
          <p:nvPr/>
        </p:nvCxnSpPr>
        <p:spPr>
          <a:xfrm>
            <a:off x="1731821" y="5398374"/>
            <a:ext cx="3487600" cy="113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54" name="Google Shape;1054;p63"/>
          <p:cNvCxnSpPr/>
          <p:nvPr/>
        </p:nvCxnSpPr>
        <p:spPr>
          <a:xfrm rot="10800000" flipH="1">
            <a:off x="6944483" y="4120751"/>
            <a:ext cx="817600" cy="1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none" w="sm" len="sm"/>
            <a:tailEnd type="triangle" w="med" len="med"/>
          </a:ln>
        </p:spPr>
      </p:cxnSp>
      <p:cxnSp>
        <p:nvCxnSpPr>
          <p:cNvPr id="1055" name="Google Shape;1055;p63"/>
          <p:cNvCxnSpPr/>
          <p:nvPr/>
        </p:nvCxnSpPr>
        <p:spPr>
          <a:xfrm rot="10800000" flipH="1">
            <a:off x="6944483" y="4559144"/>
            <a:ext cx="817600" cy="1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none" w="sm" len="sm"/>
            <a:tailEnd type="triangle" w="med" len="med"/>
          </a:ln>
        </p:spPr>
      </p:cxnSp>
      <p:cxnSp>
        <p:nvCxnSpPr>
          <p:cNvPr id="1056" name="Google Shape;1056;p63"/>
          <p:cNvCxnSpPr/>
          <p:nvPr/>
        </p:nvCxnSpPr>
        <p:spPr>
          <a:xfrm rot="10800000" flipH="1">
            <a:off x="6944483" y="5055703"/>
            <a:ext cx="817600" cy="1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none" w="sm" len="sm"/>
            <a:tailEnd type="triangle" w="med" len="med"/>
          </a:ln>
        </p:spPr>
      </p:cxnSp>
      <p:cxnSp>
        <p:nvCxnSpPr>
          <p:cNvPr id="1057" name="Google Shape;1057;p63"/>
          <p:cNvCxnSpPr/>
          <p:nvPr/>
        </p:nvCxnSpPr>
        <p:spPr>
          <a:xfrm rot="10800000" flipH="1">
            <a:off x="6944483" y="5496700"/>
            <a:ext cx="817600" cy="18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ashDot"/>
            <a:round/>
            <a:headEnd type="none" w="sm" len="sm"/>
            <a:tailEnd type="triangle" w="med" len="med"/>
          </a:ln>
        </p:spPr>
      </p:cxnSp>
      <p:sp>
        <p:nvSpPr>
          <p:cNvPr id="1058" name="Google Shape;1058;p63"/>
          <p:cNvSpPr/>
          <p:nvPr/>
        </p:nvSpPr>
        <p:spPr>
          <a:xfrm>
            <a:off x="624803" y="5896668"/>
            <a:ext cx="847600" cy="59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9" name="Google Shape;1059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860" y="6006049"/>
            <a:ext cx="419163" cy="4054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63"/>
          <p:cNvSpPr/>
          <p:nvPr/>
        </p:nvSpPr>
        <p:spPr>
          <a:xfrm>
            <a:off x="452205" y="2792921"/>
            <a:ext cx="712400" cy="52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1" name="Google Shape;1061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309" y="2828864"/>
            <a:ext cx="487964" cy="41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63"/>
          <p:cNvSpPr/>
          <p:nvPr/>
        </p:nvSpPr>
        <p:spPr>
          <a:xfrm>
            <a:off x="10269900" y="2868275"/>
            <a:ext cx="318800" cy="28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29824" y="0"/>
                  <a:pt x="59824" y="4983"/>
                  <a:pt x="59824" y="9986"/>
                </a:cubicBezTo>
                <a:lnTo>
                  <a:pt x="59824" y="12976"/>
                </a:lnTo>
                <a:cubicBezTo>
                  <a:pt x="59824" y="17978"/>
                  <a:pt x="89824" y="22981"/>
                  <a:pt x="119824" y="22981"/>
                </a:cubicBezTo>
                <a:cubicBezTo>
                  <a:pt x="89824" y="22981"/>
                  <a:pt x="59824" y="27964"/>
                  <a:pt x="59824" y="32967"/>
                </a:cubicBezTo>
                <a:lnTo>
                  <a:pt x="59824" y="109995"/>
                </a:lnTo>
                <a:cubicBezTo>
                  <a:pt x="59824" y="114997"/>
                  <a:pt x="29824" y="119981"/>
                  <a:pt x="0" y="119981"/>
                </a:cubicBezTo>
              </a:path>
            </a:pathLst>
          </a:custGeom>
          <a:noFill/>
          <a:ln w="9525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63"/>
          <p:cNvSpPr/>
          <p:nvPr/>
        </p:nvSpPr>
        <p:spPr>
          <a:xfrm>
            <a:off x="10423018" y="4796341"/>
            <a:ext cx="315600" cy="191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29955" y="0"/>
                  <a:pt x="59911" y="4981"/>
                  <a:pt x="59911" y="9990"/>
                </a:cubicBezTo>
                <a:lnTo>
                  <a:pt x="59911" y="69609"/>
                </a:lnTo>
                <a:cubicBezTo>
                  <a:pt x="59911" y="74591"/>
                  <a:pt x="89689" y="79600"/>
                  <a:pt x="119822" y="79600"/>
                </a:cubicBezTo>
                <a:cubicBezTo>
                  <a:pt x="89689" y="79600"/>
                  <a:pt x="59911" y="84609"/>
                  <a:pt x="59911" y="89591"/>
                </a:cubicBezTo>
                <a:lnTo>
                  <a:pt x="59911" y="109954"/>
                </a:lnTo>
                <a:cubicBezTo>
                  <a:pt x="59911" y="114963"/>
                  <a:pt x="29955" y="119972"/>
                  <a:pt x="0" y="119972"/>
                </a:cubicBezTo>
              </a:path>
            </a:pathLst>
          </a:custGeom>
          <a:noFill/>
          <a:ln w="9525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63"/>
          <p:cNvSpPr/>
          <p:nvPr/>
        </p:nvSpPr>
        <p:spPr>
          <a:xfrm>
            <a:off x="494895" y="3652176"/>
            <a:ext cx="4092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63"/>
          <p:cNvSpPr/>
          <p:nvPr/>
        </p:nvSpPr>
        <p:spPr>
          <a:xfrm>
            <a:off x="398632" y="4064527"/>
            <a:ext cx="4084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63"/>
          <p:cNvSpPr/>
          <p:nvPr/>
        </p:nvSpPr>
        <p:spPr>
          <a:xfrm>
            <a:off x="164517" y="4479916"/>
            <a:ext cx="4084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63"/>
          <p:cNvSpPr/>
          <p:nvPr/>
        </p:nvSpPr>
        <p:spPr>
          <a:xfrm>
            <a:off x="-121933" y="4202991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63"/>
          <p:cNvSpPr/>
          <p:nvPr/>
        </p:nvSpPr>
        <p:spPr>
          <a:xfrm>
            <a:off x="258911" y="3445567"/>
            <a:ext cx="408800" cy="3124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63"/>
          <p:cNvSpPr/>
          <p:nvPr/>
        </p:nvSpPr>
        <p:spPr>
          <a:xfrm>
            <a:off x="21993" y="3618320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63"/>
          <p:cNvSpPr/>
          <p:nvPr/>
        </p:nvSpPr>
        <p:spPr>
          <a:xfrm>
            <a:off x="-25671" y="3100493"/>
            <a:ext cx="4088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63"/>
          <p:cNvSpPr/>
          <p:nvPr/>
        </p:nvSpPr>
        <p:spPr>
          <a:xfrm>
            <a:off x="686017" y="4064527"/>
            <a:ext cx="407600" cy="313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63"/>
          <p:cNvSpPr/>
          <p:nvPr/>
        </p:nvSpPr>
        <p:spPr>
          <a:xfrm>
            <a:off x="401436" y="3824929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63"/>
          <p:cNvSpPr/>
          <p:nvPr/>
        </p:nvSpPr>
        <p:spPr>
          <a:xfrm>
            <a:off x="68255" y="4789397"/>
            <a:ext cx="408400" cy="312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4" name="Google Shape;1074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421" y="4795040"/>
            <a:ext cx="1375244" cy="51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4561" y="5400110"/>
            <a:ext cx="1411695" cy="2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3632" y="3548871"/>
            <a:ext cx="1203281" cy="24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9333" y="2826172"/>
            <a:ext cx="963560" cy="35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6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38388" y="2899527"/>
            <a:ext cx="1031791" cy="2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6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27647" y="4400484"/>
            <a:ext cx="1242067" cy="41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6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62220" y="3514581"/>
            <a:ext cx="987859" cy="22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6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91665" y="6034263"/>
            <a:ext cx="957484" cy="13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6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243065" y="5861509"/>
            <a:ext cx="1388795" cy="15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63"/>
          <p:cNvSpPr/>
          <p:nvPr/>
        </p:nvSpPr>
        <p:spPr>
          <a:xfrm>
            <a:off x="10549967" y="3157173"/>
            <a:ext cx="1203200" cy="27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666666"/>
                </a:solidFill>
                <a:latin typeface="Overpass"/>
                <a:ea typeface="Overpass"/>
                <a:cs typeface="Overpass"/>
                <a:sym typeface="Overpass"/>
              </a:rPr>
              <a:t>IaaS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63"/>
          <p:cNvSpPr/>
          <p:nvPr/>
        </p:nvSpPr>
        <p:spPr>
          <a:xfrm>
            <a:off x="10674268" y="5825340"/>
            <a:ext cx="1242000" cy="27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666666"/>
                </a:solidFill>
                <a:latin typeface="Overpass"/>
                <a:ea typeface="Overpass"/>
                <a:cs typeface="Overpass"/>
                <a:sym typeface="Overpass"/>
              </a:rPr>
              <a:t>PaaS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63"/>
          <p:cNvSpPr/>
          <p:nvPr/>
        </p:nvSpPr>
        <p:spPr>
          <a:xfrm>
            <a:off x="903764" y="3979440"/>
            <a:ext cx="1672000" cy="48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1M+</a:t>
            </a:r>
            <a:br>
              <a:rPr lang="en" sz="2100" b="1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</a:br>
            <a:r>
              <a:rPr lang="en" sz="2100" b="1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projects</a:t>
            </a:r>
            <a:r>
              <a:rPr lang="en" sz="1600" b="1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*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6" name="Google Shape;1086;p6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83279" y="3876657"/>
            <a:ext cx="963567" cy="38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6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44964" y="6323741"/>
            <a:ext cx="712233" cy="368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63"/>
          <p:cNvSpPr/>
          <p:nvPr/>
        </p:nvSpPr>
        <p:spPr>
          <a:xfrm>
            <a:off x="8107872" y="6206441"/>
            <a:ext cx="2517200" cy="4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RED HAT OPENSHIFT </a:t>
            </a:r>
            <a:b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1300" b="1" i="0" u="none" strike="noStrike" cap="none">
                <a:solidFill>
                  <a:srgbClr val="CC0000"/>
                </a:solidFill>
                <a:latin typeface="Red Hat Text"/>
                <a:ea typeface="Red Hat Text"/>
                <a:cs typeface="Red Hat Text"/>
                <a:sym typeface="Red Hat Text"/>
              </a:rPr>
              <a:t>CONTAINER PLATFORM</a:t>
            </a:r>
            <a:endParaRPr sz="1300" b="1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089" name="Google Shape;1089;p6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48791" y="6009671"/>
            <a:ext cx="85358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6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4133" y="1781867"/>
            <a:ext cx="11906201" cy="818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63"/>
          <p:cNvSpPr/>
          <p:nvPr/>
        </p:nvSpPr>
        <p:spPr>
          <a:xfrm>
            <a:off x="2050240" y="341423"/>
            <a:ext cx="80197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</a:pPr>
            <a:r>
              <a:rPr lang="en" sz="26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DES COMMUNAUTÉS AU PRODUIT D’ENTREPRISE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9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600" cy="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Overpass SemiBold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1724" name="Google Shape;1724;p99"/>
          <p:cNvSpPr txBox="1">
            <a:spLocks noGrp="1"/>
          </p:cNvSpPr>
          <p:nvPr>
            <p:ph type="subTitle" idx="1"/>
          </p:nvPr>
        </p:nvSpPr>
        <p:spPr>
          <a:xfrm>
            <a:off x="885051" y="6169551"/>
            <a:ext cx="9182800" cy="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28600" lvl="0" indent="-22860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67"/>
              <a:buNone/>
            </a:pPr>
            <a:r>
              <a:rPr lang="en"/>
              <a:t>=</a:t>
            </a:r>
            <a:endParaRPr/>
          </a:p>
        </p:txBody>
      </p:sp>
      <p:sp>
        <p:nvSpPr>
          <p:cNvPr id="1725" name="Google Shape;1725;p99"/>
          <p:cNvSpPr txBox="1">
            <a:spLocks noGrp="1"/>
          </p:cNvSpPr>
          <p:nvPr>
            <p:ph type="title" idx="4294967295"/>
          </p:nvPr>
        </p:nvSpPr>
        <p:spPr>
          <a:xfrm>
            <a:off x="813575" y="67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</a:pPr>
            <a:r>
              <a:rPr lang="en" sz="2600">
                <a:latin typeface="Red Hat Display"/>
                <a:ea typeface="Red Hat Display"/>
                <a:cs typeface="Red Hat Display"/>
                <a:sym typeface="Red Hat Display"/>
              </a:rPr>
              <a:t>Quelques références universitaires...</a:t>
            </a:r>
            <a:endParaRPr sz="26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726" name="Google Shape;1726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7793" y="1337912"/>
            <a:ext cx="8470056" cy="511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00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41</a:t>
            </a:fld>
            <a:endParaRPr sz="800" b="0" i="0" u="none" strike="noStrike" cap="none">
              <a:solidFill>
                <a:srgbClr val="FFFFFF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732" name="Google Shape;1732;p100"/>
          <p:cNvSpPr txBox="1">
            <a:spLocks noGrp="1"/>
          </p:cNvSpPr>
          <p:nvPr>
            <p:ph type="subTitle" idx="2"/>
          </p:nvPr>
        </p:nvSpPr>
        <p:spPr>
          <a:xfrm>
            <a:off x="5660525" y="2752400"/>
            <a:ext cx="44463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Red Hat is the world’s leading provider of enterprise open source software solutions. Award-winning support, training, and consulting services make Red Hat a trusted adviser to the Fortune 500. </a:t>
            </a:r>
            <a:endParaRPr/>
          </a:p>
        </p:txBody>
      </p:sp>
      <p:sp>
        <p:nvSpPr>
          <p:cNvPr id="1733" name="Google Shape;1733;p100"/>
          <p:cNvSpPr txBox="1">
            <a:spLocks noGrp="1"/>
          </p:cNvSpPr>
          <p:nvPr>
            <p:ph type="title"/>
          </p:nvPr>
        </p:nvSpPr>
        <p:spPr>
          <a:xfrm>
            <a:off x="5660525" y="568626"/>
            <a:ext cx="5736300" cy="1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Merci</a:t>
            </a:r>
            <a:endParaRPr/>
          </a:p>
        </p:txBody>
      </p:sp>
      <p:sp>
        <p:nvSpPr>
          <p:cNvPr id="1734" name="Google Shape;1734;p100"/>
          <p:cNvSpPr txBox="1">
            <a:spLocks noGrp="1"/>
          </p:cNvSpPr>
          <p:nvPr>
            <p:ph type="subTitle" idx="1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90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05 Novembre 2020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64"/>
          <p:cNvSpPr txBox="1">
            <a:spLocks noGrp="1"/>
          </p:cNvSpPr>
          <p:nvPr>
            <p:ph type="title" idx="4294967295"/>
          </p:nvPr>
        </p:nvSpPr>
        <p:spPr>
          <a:xfrm>
            <a:off x="690821" y="414914"/>
            <a:ext cx="11145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latin typeface="Red Hat Text"/>
                <a:ea typeface="Red Hat Text"/>
                <a:cs typeface="Red Hat Text"/>
                <a:sym typeface="Red Hat Text"/>
              </a:rPr>
              <a:t>Red Hat Open Hybrid Cloud portfolio </a:t>
            </a:r>
            <a:endParaRPr sz="3600" b="1"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1097" name="Google Shape;1097;p64"/>
          <p:cNvGrpSpPr/>
          <p:nvPr/>
        </p:nvGrpSpPr>
        <p:grpSpPr>
          <a:xfrm>
            <a:off x="585075" y="1147300"/>
            <a:ext cx="10747090" cy="4737325"/>
            <a:chOff x="585075" y="1147300"/>
            <a:chExt cx="10747090" cy="4737325"/>
          </a:xfrm>
        </p:grpSpPr>
        <p:sp>
          <p:nvSpPr>
            <p:cNvPr id="1098" name="Google Shape;1098;p64"/>
            <p:cNvSpPr/>
            <p:nvPr/>
          </p:nvSpPr>
          <p:spPr>
            <a:xfrm>
              <a:off x="1234150" y="1147300"/>
              <a:ext cx="10092900" cy="2725200"/>
            </a:xfrm>
            <a:prstGeom prst="rect">
              <a:avLst/>
            </a:prstGeom>
            <a:noFill/>
            <a:ln w="28575" cap="flat" cmpd="sng">
              <a:solidFill>
                <a:srgbClr val="94C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4"/>
            <p:cNvSpPr/>
            <p:nvPr/>
          </p:nvSpPr>
          <p:spPr>
            <a:xfrm>
              <a:off x="1239265" y="2904725"/>
              <a:ext cx="10092900" cy="29799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4"/>
            <p:cNvSpPr/>
            <p:nvPr/>
          </p:nvSpPr>
          <p:spPr>
            <a:xfrm>
              <a:off x="1342375" y="4821631"/>
              <a:ext cx="9900900" cy="445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4"/>
            <p:cNvSpPr/>
            <p:nvPr/>
          </p:nvSpPr>
          <p:spPr>
            <a:xfrm>
              <a:off x="1342375" y="3346645"/>
              <a:ext cx="9900900" cy="445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4"/>
            <p:cNvSpPr/>
            <p:nvPr/>
          </p:nvSpPr>
          <p:spPr>
            <a:xfrm>
              <a:off x="1326707" y="2383331"/>
              <a:ext cx="9900900" cy="445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4"/>
            <p:cNvSpPr/>
            <p:nvPr/>
          </p:nvSpPr>
          <p:spPr>
            <a:xfrm>
              <a:off x="585075" y="1147300"/>
              <a:ext cx="563100" cy="4737300"/>
            </a:xfrm>
            <a:prstGeom prst="rect">
              <a:avLst/>
            </a:prstGeom>
            <a:noFill/>
            <a:ln w="28575" cap="flat" cmpd="sng">
              <a:solidFill>
                <a:srgbClr val="02A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4"/>
            <p:cNvSpPr/>
            <p:nvPr/>
          </p:nvSpPr>
          <p:spPr>
            <a:xfrm rot="-5400000">
              <a:off x="-1412500" y="3291100"/>
              <a:ext cx="4575000" cy="445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4"/>
            <p:cNvSpPr/>
            <p:nvPr/>
          </p:nvSpPr>
          <p:spPr>
            <a:xfrm>
              <a:off x="1342375" y="5344200"/>
              <a:ext cx="9900900" cy="445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4"/>
            <p:cNvSpPr/>
            <p:nvPr/>
          </p:nvSpPr>
          <p:spPr>
            <a:xfrm>
              <a:off x="1326707" y="1229856"/>
              <a:ext cx="9900900" cy="445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4"/>
            <p:cNvSpPr txBox="1"/>
            <p:nvPr/>
          </p:nvSpPr>
          <p:spPr>
            <a:xfrm>
              <a:off x="9354947" y="4439402"/>
              <a:ext cx="11355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000" b="1" i="0" u="none" strike="noStrike" cap="none">
                  <a:solidFill>
                    <a:srgbClr val="434343"/>
                  </a:solidFill>
                  <a:latin typeface="Overpass"/>
                  <a:ea typeface="Overpass"/>
                  <a:cs typeface="Overpass"/>
                  <a:sym typeface="Overpass"/>
                </a:rPr>
                <a:t>Other public clouds</a:t>
              </a:r>
              <a:endParaRPr sz="1000" b="1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pic>
          <p:nvPicPr>
            <p:cNvPr id="1108" name="Google Shape;1108;p64"/>
            <p:cNvPicPr preferRelativeResize="0"/>
            <p:nvPr/>
          </p:nvPicPr>
          <p:blipFill rotWithShape="1">
            <a:blip r:embed="rId3">
              <a:alphaModFix amt="85000"/>
            </a:blip>
            <a:srcRect/>
            <a:stretch/>
          </p:blipFill>
          <p:spPr>
            <a:xfrm>
              <a:off x="8470542" y="4534605"/>
              <a:ext cx="971337" cy="157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9" name="Google Shape;1109;p64"/>
            <p:cNvPicPr preferRelativeResize="0"/>
            <p:nvPr/>
          </p:nvPicPr>
          <p:blipFill rotWithShape="1">
            <a:blip r:embed="rId4">
              <a:alphaModFix amt="85000"/>
            </a:blip>
            <a:srcRect l="8340" t="29199" r="8340" b="19813"/>
            <a:stretch/>
          </p:blipFill>
          <p:spPr>
            <a:xfrm>
              <a:off x="6233897" y="4527040"/>
              <a:ext cx="861543" cy="173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0" name="Google Shape;1110;p6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5658" y="4452799"/>
              <a:ext cx="1028870" cy="252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1" name="Google Shape;1111;p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13505" y="4463956"/>
              <a:ext cx="868976" cy="232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2" name="Google Shape;1112;p6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44546" y="4463530"/>
              <a:ext cx="1231370" cy="252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3" name="Google Shape;1113;p6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61815" y="5424977"/>
              <a:ext cx="1231367" cy="301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4" name="Google Shape;1114;p6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432917" y="1322575"/>
              <a:ext cx="868967" cy="271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5" name="Google Shape;1115;p6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56413" y="2478611"/>
              <a:ext cx="861533" cy="285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6" name="Google Shape;1116;p6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70247" y="2436670"/>
              <a:ext cx="1396735" cy="265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7" name="Google Shape;1117;p6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492696" y="4905500"/>
              <a:ext cx="749408" cy="2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8" name="Google Shape;1118;p6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463352" y="4651383"/>
              <a:ext cx="820798" cy="297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9" name="Google Shape;1119;p6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5400000">
              <a:off x="499969" y="1711150"/>
              <a:ext cx="754600" cy="29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0" name="Google Shape;1120;p6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-5400000">
              <a:off x="338690" y="3088422"/>
              <a:ext cx="1095103" cy="331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1" name="Google Shape;1121;p64"/>
            <p:cNvPicPr preferRelativeResize="0"/>
            <p:nvPr/>
          </p:nvPicPr>
          <p:blipFill rotWithShape="1">
            <a:blip r:embed="rId16">
              <a:alphaModFix amt="85000"/>
            </a:blip>
            <a:srcRect/>
            <a:stretch/>
          </p:blipFill>
          <p:spPr>
            <a:xfrm>
              <a:off x="5574187" y="4514869"/>
              <a:ext cx="342335" cy="197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2" name="Google Shape;1122;p6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356790" y="4485066"/>
              <a:ext cx="852423" cy="19823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3" name="Google Shape;1123;p64"/>
            <p:cNvCxnSpPr/>
            <p:nvPr/>
          </p:nvCxnSpPr>
          <p:spPr>
            <a:xfrm>
              <a:off x="1977120" y="1890409"/>
              <a:ext cx="861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24" name="Google Shape;1124;p64"/>
            <p:cNvSpPr/>
            <p:nvPr/>
          </p:nvSpPr>
          <p:spPr>
            <a:xfrm>
              <a:off x="1342372" y="2998774"/>
              <a:ext cx="9900900" cy="278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Red Hat Advanced Cluster Management for Kubernetes</a:t>
              </a:r>
              <a:endParaRPr sz="11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pic>
          <p:nvPicPr>
            <p:cNvPr id="1125" name="Google Shape;1125;p6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797277" y="16733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6" name="Google Shape;1126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795978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7" name="Google Shape;1127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2677378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8" name="Google Shape;1128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558228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9" name="Google Shape;1129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439053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0" name="Google Shape;1130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319903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1" name="Google Shape;1131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00741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2" name="Google Shape;1132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081578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3" name="Google Shape;1133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962428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4" name="Google Shape;1134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8852066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5" name="Google Shape;1135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624941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6" name="Google Shape;1136;p6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0397816" y="1699200"/>
              <a:ext cx="431850" cy="4318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7" name="Google Shape;1137;p64"/>
            <p:cNvCxnSpPr/>
            <p:nvPr/>
          </p:nvCxnSpPr>
          <p:spPr>
            <a:xfrm>
              <a:off x="2012478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38" name="Google Shape;1138;p64"/>
            <p:cNvCxnSpPr/>
            <p:nvPr/>
          </p:nvCxnSpPr>
          <p:spPr>
            <a:xfrm>
              <a:off x="2893322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39" name="Google Shape;1139;p64"/>
            <p:cNvCxnSpPr/>
            <p:nvPr/>
          </p:nvCxnSpPr>
          <p:spPr>
            <a:xfrm>
              <a:off x="3774134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0" name="Google Shape;1140;p64"/>
            <p:cNvCxnSpPr/>
            <p:nvPr/>
          </p:nvCxnSpPr>
          <p:spPr>
            <a:xfrm>
              <a:off x="4654978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1" name="Google Shape;1141;p64"/>
            <p:cNvCxnSpPr/>
            <p:nvPr/>
          </p:nvCxnSpPr>
          <p:spPr>
            <a:xfrm>
              <a:off x="5535823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2" name="Google Shape;1142;p64"/>
            <p:cNvCxnSpPr/>
            <p:nvPr/>
          </p:nvCxnSpPr>
          <p:spPr>
            <a:xfrm>
              <a:off x="6416668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3" name="Google Shape;1143;p64"/>
            <p:cNvCxnSpPr/>
            <p:nvPr/>
          </p:nvCxnSpPr>
          <p:spPr>
            <a:xfrm>
              <a:off x="7297512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4" name="Google Shape;1144;p64"/>
            <p:cNvCxnSpPr/>
            <p:nvPr/>
          </p:nvCxnSpPr>
          <p:spPr>
            <a:xfrm>
              <a:off x="8178357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5" name="Google Shape;1145;p64"/>
            <p:cNvCxnSpPr/>
            <p:nvPr/>
          </p:nvCxnSpPr>
          <p:spPr>
            <a:xfrm>
              <a:off x="9059201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6" name="Google Shape;1146;p64"/>
            <p:cNvCxnSpPr/>
            <p:nvPr/>
          </p:nvCxnSpPr>
          <p:spPr>
            <a:xfrm>
              <a:off x="9840882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7" name="Google Shape;1147;p64"/>
            <p:cNvCxnSpPr/>
            <p:nvPr/>
          </p:nvCxnSpPr>
          <p:spPr>
            <a:xfrm>
              <a:off x="10622562" y="2046930"/>
              <a:ext cx="0" cy="24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1148" name="Google Shape;1148;p6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858030" y="4141588"/>
              <a:ext cx="454853" cy="181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9" name="Google Shape;1149;p6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100779" y="4050849"/>
              <a:ext cx="518085" cy="2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0" name="Google Shape;1150;p6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457777" y="4082225"/>
              <a:ext cx="404911" cy="30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1" name="Google Shape;1151;p6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561402" y="4094134"/>
              <a:ext cx="371169" cy="277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2" name="Google Shape;1152;p6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479301" y="4094134"/>
              <a:ext cx="371169" cy="277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3" name="Google Shape;1153;p6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597428" y="4094134"/>
              <a:ext cx="371169" cy="277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4" name="Google Shape;1154;p6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8737848" y="4094134"/>
              <a:ext cx="371169" cy="277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5" name="Google Shape;1155;p6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9737122" y="4094134"/>
              <a:ext cx="371169" cy="277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6" name="Google Shape;1156;p64"/>
            <p:cNvSpPr txBox="1"/>
            <p:nvPr/>
          </p:nvSpPr>
          <p:spPr>
            <a:xfrm>
              <a:off x="10422512" y="4417100"/>
              <a:ext cx="731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1000" b="1" i="0" u="none" strike="noStrike" cap="none">
                  <a:solidFill>
                    <a:srgbClr val="434343"/>
                  </a:solidFill>
                  <a:latin typeface="Overpass"/>
                  <a:ea typeface="Overpass"/>
                  <a:cs typeface="Overpass"/>
                  <a:sym typeface="Overpass"/>
                </a:rPr>
                <a:t>Edge</a:t>
              </a:r>
              <a:endParaRPr sz="1000" b="1" i="0" u="none" strike="noStrike" cap="none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pic>
          <p:nvPicPr>
            <p:cNvPr id="1157" name="Google Shape;1157;p6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462448" y="2468201"/>
              <a:ext cx="809904" cy="296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p6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10479125" y="3984596"/>
              <a:ext cx="618450" cy="343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9" name="Google Shape;1159;p64"/>
            <p:cNvPicPr preferRelativeResize="0"/>
            <p:nvPr/>
          </p:nvPicPr>
          <p:blipFill rotWithShape="1">
            <a:blip r:embed="rId26">
              <a:alphaModFix/>
            </a:blip>
            <a:srcRect t="33382" b="35210"/>
            <a:stretch/>
          </p:blipFill>
          <p:spPr>
            <a:xfrm>
              <a:off x="5230650" y="3380582"/>
              <a:ext cx="1231375" cy="3867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0" name="Google Shape;1160;p64"/>
          <p:cNvPicPr preferRelativeResize="0"/>
          <p:nvPr/>
        </p:nvPicPr>
        <p:blipFill rotWithShape="1">
          <a:blip r:embed="rId27">
            <a:alphaModFix/>
          </a:blip>
          <a:srcRect t="19" b="19"/>
          <a:stretch/>
        </p:blipFill>
        <p:spPr>
          <a:xfrm>
            <a:off x="11332166" y="2906728"/>
            <a:ext cx="617903" cy="61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64"/>
          <p:cNvPicPr preferRelativeResize="0"/>
          <p:nvPr/>
        </p:nvPicPr>
        <p:blipFill rotWithShape="1">
          <a:blip r:embed="rId28">
            <a:alphaModFix/>
          </a:blip>
          <a:srcRect t="19" b="28"/>
          <a:stretch/>
        </p:blipFill>
        <p:spPr>
          <a:xfrm>
            <a:off x="11332170" y="1147296"/>
            <a:ext cx="471782" cy="47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64"/>
          <p:cNvPicPr preferRelativeResize="0"/>
          <p:nvPr/>
        </p:nvPicPr>
        <p:blipFill rotWithShape="1">
          <a:blip r:embed="rId29">
            <a:alphaModFix/>
          </a:blip>
          <a:srcRect t="9" b="8"/>
          <a:stretch/>
        </p:blipFill>
        <p:spPr>
          <a:xfrm>
            <a:off x="2" y="1147293"/>
            <a:ext cx="569546" cy="56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65"/>
          <p:cNvSpPr txBox="1"/>
          <p:nvPr/>
        </p:nvSpPr>
        <p:spPr>
          <a:xfrm>
            <a:off x="1222600" y="2235367"/>
            <a:ext cx="9746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Arial"/>
              <a:buNone/>
            </a:pPr>
            <a:r>
              <a:rPr lang="en" sz="4267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Software Defined Storage</a:t>
            </a:r>
            <a:endParaRPr sz="240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68" name="Google Shape;1168;p65"/>
          <p:cNvSpPr txBox="1"/>
          <p:nvPr/>
        </p:nvSpPr>
        <p:spPr>
          <a:xfrm>
            <a:off x="1584600" y="3339467"/>
            <a:ext cx="9029600" cy="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Google Shape;117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1267" y="1876425"/>
            <a:ext cx="8154758" cy="42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66"/>
          <p:cNvSpPr txBox="1"/>
          <p:nvPr/>
        </p:nvSpPr>
        <p:spPr>
          <a:xfrm>
            <a:off x="1852500" y="867725"/>
            <a:ext cx="10339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Du stockage traditionnel … au Software Defined Storage…</a:t>
            </a:r>
            <a:endParaRPr sz="26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75" name="Google Shape;1175;p66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66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77" name="Google Shape;1177;p66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67"/>
          <p:cNvSpPr txBox="1"/>
          <p:nvPr/>
        </p:nvSpPr>
        <p:spPr>
          <a:xfrm>
            <a:off x="1752600" y="946000"/>
            <a:ext cx="86868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SDS Benefits</a:t>
            </a:r>
            <a:endParaRPr sz="2600" b="0" i="0" u="none" strike="noStrike" cap="none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183" name="Google Shape;1183;p67"/>
          <p:cNvSpPr txBox="1"/>
          <p:nvPr/>
        </p:nvSpPr>
        <p:spPr>
          <a:xfrm>
            <a:off x="447775" y="55440"/>
            <a:ext cx="5148800" cy="8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 b="0" i="0" u="none" strike="noStrike" cap="none">
                <a:solidFill>
                  <a:srgbClr val="EE0000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Red Hat Ceph Storage</a:t>
            </a:r>
            <a:endParaRPr sz="933">
              <a:solidFill>
                <a:srgbClr val="EE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1184" name="Google Shape;1184;p67" descr="Shape 20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56" y="3008997"/>
            <a:ext cx="12245480" cy="82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67" descr="Shape 20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56" y="3939582"/>
            <a:ext cx="12245480" cy="82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67" descr="Shape 20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56" y="4864110"/>
            <a:ext cx="12245480" cy="82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67" descr="Shape 20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56" y="2093463"/>
            <a:ext cx="12245480" cy="822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p67"/>
          <p:cNvSpPr txBox="1"/>
          <p:nvPr/>
        </p:nvSpPr>
        <p:spPr>
          <a:xfrm>
            <a:off x="110028" y="2119541"/>
            <a:ext cx="35048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PROPRIETARY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HARDWARE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89" name="Google Shape;1189;p67"/>
          <p:cNvSpPr txBox="1"/>
          <p:nvPr/>
        </p:nvSpPr>
        <p:spPr>
          <a:xfrm>
            <a:off x="110028" y="3030793"/>
            <a:ext cx="35048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SCALE-UP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ARCHITECTURE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0" name="Google Shape;1190;p67"/>
          <p:cNvSpPr txBox="1"/>
          <p:nvPr/>
        </p:nvSpPr>
        <p:spPr>
          <a:xfrm>
            <a:off x="110028" y="3962900"/>
            <a:ext cx="35048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HARDWARE-BASED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INTELLIGENCE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1" name="Google Shape;1191;p67"/>
          <p:cNvSpPr txBox="1"/>
          <p:nvPr/>
        </p:nvSpPr>
        <p:spPr>
          <a:xfrm>
            <a:off x="110028" y="4899792"/>
            <a:ext cx="35048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CLOSED DEVELOPMENT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PROCESS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2" name="Google Shape;1192;p67"/>
          <p:cNvSpPr txBox="1"/>
          <p:nvPr/>
        </p:nvSpPr>
        <p:spPr>
          <a:xfrm>
            <a:off x="3891863" y="2119541"/>
            <a:ext cx="35048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Common,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off-the-shelf hardware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3" name="Google Shape;1193;p67"/>
          <p:cNvSpPr txBox="1"/>
          <p:nvPr/>
        </p:nvSpPr>
        <p:spPr>
          <a:xfrm>
            <a:off x="3891863" y="3043327"/>
            <a:ext cx="35048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Scale-out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architecture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4" name="Google Shape;1194;p67"/>
          <p:cNvSpPr txBox="1"/>
          <p:nvPr/>
        </p:nvSpPr>
        <p:spPr>
          <a:xfrm>
            <a:off x="3891863" y="3969167"/>
            <a:ext cx="35048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Software-based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intelligence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5" name="Google Shape;1195;p67"/>
          <p:cNvSpPr txBox="1"/>
          <p:nvPr/>
        </p:nvSpPr>
        <p:spPr>
          <a:xfrm>
            <a:off x="3891863" y="4906060"/>
            <a:ext cx="35048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Open development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process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6" name="Google Shape;1196;p67"/>
          <p:cNvSpPr txBox="1"/>
          <p:nvPr/>
        </p:nvSpPr>
        <p:spPr>
          <a:xfrm>
            <a:off x="7604468" y="2248884"/>
            <a:ext cx="4335600" cy="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4152"/>
                </a:solidFill>
                <a:latin typeface="Red Hat Text"/>
                <a:ea typeface="Red Hat Text"/>
                <a:cs typeface="Red Hat Text"/>
                <a:sym typeface="Red Hat Text"/>
              </a:rPr>
              <a:t>Lower cost, standardized supply chain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7" name="Google Shape;1197;p67"/>
          <p:cNvSpPr txBox="1"/>
          <p:nvPr/>
        </p:nvSpPr>
        <p:spPr>
          <a:xfrm>
            <a:off x="7604468" y="3202261"/>
            <a:ext cx="4335600" cy="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4152"/>
                </a:solidFill>
                <a:latin typeface="Red Hat Text"/>
                <a:ea typeface="Red Hat Text"/>
                <a:cs typeface="Red Hat Text"/>
                <a:sym typeface="Red Hat Text"/>
              </a:rPr>
              <a:t>Increased operational flexibility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8" name="Google Shape;1198;p67"/>
          <p:cNvSpPr txBox="1"/>
          <p:nvPr/>
        </p:nvSpPr>
        <p:spPr>
          <a:xfrm>
            <a:off x="7604468" y="3964676"/>
            <a:ext cx="4335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4152"/>
                </a:solidFill>
                <a:latin typeface="Red Hat Text"/>
                <a:ea typeface="Red Hat Text"/>
                <a:cs typeface="Red Hat Text"/>
                <a:sym typeface="Red Hat Text"/>
              </a:rPr>
              <a:t>More programmability, agility,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4152"/>
                </a:solidFill>
                <a:latin typeface="Red Hat Text"/>
                <a:ea typeface="Red Hat Text"/>
                <a:cs typeface="Red Hat Text"/>
                <a:sym typeface="Red Hat Text"/>
              </a:rPr>
              <a:t>and control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99" name="Google Shape;1199;p67"/>
          <p:cNvSpPr txBox="1"/>
          <p:nvPr/>
        </p:nvSpPr>
        <p:spPr>
          <a:xfrm>
            <a:off x="7604468" y="4901224"/>
            <a:ext cx="4335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4152"/>
                </a:solidFill>
                <a:latin typeface="Red Hat Text"/>
                <a:ea typeface="Red Hat Text"/>
                <a:cs typeface="Red Hat Text"/>
                <a:sym typeface="Red Hat Text"/>
              </a:rPr>
              <a:t>More flexible, well-integrated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4152"/>
                </a:solidFill>
                <a:latin typeface="Red Hat Text"/>
                <a:ea typeface="Red Hat Text"/>
                <a:cs typeface="Red Hat Text"/>
                <a:sym typeface="Red Hat Text"/>
              </a:rPr>
              <a:t>technology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68"/>
          <p:cNvSpPr txBox="1"/>
          <p:nvPr/>
        </p:nvSpPr>
        <p:spPr>
          <a:xfrm>
            <a:off x="455180" y="102162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Overpass Light"/>
              <a:buNone/>
            </a:pPr>
            <a:r>
              <a:rPr lang="en" sz="2133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APPLIANCE-BASED STORAGE</a:t>
            </a:r>
            <a:endParaRPr sz="2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05" name="Google Shape;1205;p68"/>
          <p:cNvSpPr txBox="1"/>
          <p:nvPr/>
        </p:nvSpPr>
        <p:spPr>
          <a:xfrm>
            <a:off x="1103427" y="3658755"/>
            <a:ext cx="4839600" cy="1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Overpass Light"/>
              <a:buNone/>
            </a:pPr>
            <a:r>
              <a:rPr lang="en" sz="2133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Purchase Appliance every 3-5 years</a:t>
            </a:r>
            <a:endParaRPr sz="2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380990" marR="0" lvl="1" indent="-1481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Overpass Light"/>
              <a:buNone/>
            </a:pPr>
            <a:r>
              <a:rPr lang="en" sz="1467" i="1" u="sng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Proprietary</a:t>
            </a:r>
            <a:r>
              <a:rPr lang="en" sz="14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HW + SW</a:t>
            </a:r>
            <a:endParaRPr sz="24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380990" marR="0" lvl="1" indent="-1481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Overpass Light"/>
              <a:buNone/>
            </a:pPr>
            <a:r>
              <a:rPr lang="en" sz="14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Software is basically </a:t>
            </a:r>
            <a:r>
              <a:rPr lang="en" sz="1467" i="1" u="sng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repurchased</a:t>
            </a:r>
            <a:r>
              <a:rPr lang="en" sz="14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with refresh</a:t>
            </a:r>
            <a:endParaRPr sz="24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Overpass Light"/>
              <a:buNone/>
            </a:pPr>
            <a:r>
              <a:rPr lang="en" sz="2133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Appreciating Support YoY</a:t>
            </a:r>
            <a:endParaRPr sz="2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380990" marR="0" lvl="1" indent="-1481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Overpass Light"/>
              <a:buNone/>
            </a:pPr>
            <a:r>
              <a:rPr lang="en" sz="14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To incent HW+SW refresh</a:t>
            </a:r>
            <a:endParaRPr sz="24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Overpass Light"/>
              <a:buNone/>
            </a:pPr>
            <a:r>
              <a:rPr lang="en" sz="2133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Proprietary HW</a:t>
            </a:r>
            <a:endParaRPr sz="2133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06" name="Google Shape;1206;p68"/>
          <p:cNvSpPr txBox="1"/>
          <p:nvPr/>
        </p:nvSpPr>
        <p:spPr>
          <a:xfrm>
            <a:off x="5873260" y="102162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Overpass Light"/>
              <a:buNone/>
            </a:pPr>
            <a:r>
              <a:rPr lang="en" sz="2133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SOFTWARE-DEFINED STORAGE</a:t>
            </a:r>
            <a:endParaRPr sz="2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07" name="Google Shape;1207;p68"/>
          <p:cNvSpPr txBox="1"/>
          <p:nvPr/>
        </p:nvSpPr>
        <p:spPr>
          <a:xfrm>
            <a:off x="6794264" y="3578131"/>
            <a:ext cx="5037200" cy="2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Overpass Light"/>
              <a:buNone/>
            </a:pPr>
            <a:r>
              <a:rPr lang="en" sz="2133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Decoupled SW &amp; HW</a:t>
            </a:r>
            <a:endParaRPr sz="2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531269" marR="0" lvl="1" indent="-2243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Overpass Light"/>
              <a:buNone/>
            </a:pPr>
            <a:r>
              <a:rPr lang="en" sz="14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Software Transfer</a:t>
            </a:r>
            <a:endParaRPr sz="24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531269" marR="0" lvl="1" indent="-2243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Overpass Light"/>
              <a:buNone/>
            </a:pPr>
            <a:r>
              <a:rPr lang="en" sz="14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Single Subscription</a:t>
            </a:r>
            <a:endParaRPr sz="24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Overpass Light"/>
              <a:buNone/>
            </a:pPr>
            <a:r>
              <a:rPr lang="en" sz="2133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Consistent Subscription payments</a:t>
            </a:r>
            <a:endParaRPr sz="2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531269" marR="0" lvl="1" indent="-2243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Overpass Light"/>
              <a:buNone/>
            </a:pPr>
            <a:r>
              <a:rPr lang="en" sz="14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Year 1 = Year 3 = Year 5</a:t>
            </a:r>
            <a:endParaRPr sz="24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Overpass Light"/>
              <a:buNone/>
            </a:pPr>
            <a:r>
              <a:rPr lang="en" sz="2133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Best of Breed HW</a:t>
            </a:r>
            <a:endParaRPr sz="2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531269" marR="0" lvl="1" indent="-2243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Overpass Light"/>
              <a:buNone/>
            </a:pPr>
            <a:r>
              <a:rPr lang="en" sz="1467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Purchase HW only as needed</a:t>
            </a:r>
            <a:endParaRPr sz="2400" i="0" u="none" strike="noStrike" cap="none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</a:pPr>
            <a:endParaRPr sz="2133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208" name="Google Shape;120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556" y="1661387"/>
            <a:ext cx="5276400" cy="1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9829" y="1661387"/>
            <a:ext cx="5586000" cy="19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68"/>
          <p:cNvSpPr txBox="1"/>
          <p:nvPr/>
        </p:nvSpPr>
        <p:spPr>
          <a:xfrm>
            <a:off x="1693440" y="2338024"/>
            <a:ext cx="12988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 Light"/>
              <a:buNone/>
            </a:pPr>
            <a:r>
              <a:rPr lang="en" sz="1600">
                <a:solidFill>
                  <a:srgbClr val="00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Appliance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68"/>
          <p:cNvSpPr txBox="1"/>
          <p:nvPr/>
        </p:nvSpPr>
        <p:spPr>
          <a:xfrm>
            <a:off x="1037811" y="5735864"/>
            <a:ext cx="9904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Red Hat Text"/>
                <a:ea typeface="Red Hat Text"/>
                <a:cs typeface="Red Hat Text"/>
                <a:sym typeface="Red Hat Text"/>
              </a:rPr>
              <a:t>SDS gives huge savings (50%+) </a:t>
            </a:r>
            <a:r>
              <a:rPr lang="en" sz="1867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in TCO due to no migration, no HW lock-in and less admin </a:t>
            </a:r>
            <a:endParaRPr sz="24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12" name="Google Shape;1212;p68"/>
          <p:cNvSpPr/>
          <p:nvPr/>
        </p:nvSpPr>
        <p:spPr>
          <a:xfrm>
            <a:off x="4526401" y="2742517"/>
            <a:ext cx="414800" cy="20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68"/>
          <p:cNvSpPr/>
          <p:nvPr/>
        </p:nvSpPr>
        <p:spPr>
          <a:xfrm>
            <a:off x="3851424" y="1750217"/>
            <a:ext cx="414800" cy="20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68"/>
          <p:cNvSpPr/>
          <p:nvPr/>
        </p:nvSpPr>
        <p:spPr>
          <a:xfrm>
            <a:off x="1180689" y="1753168"/>
            <a:ext cx="408800" cy="20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68"/>
          <p:cNvSpPr/>
          <p:nvPr/>
        </p:nvSpPr>
        <p:spPr>
          <a:xfrm>
            <a:off x="6683105" y="2262337"/>
            <a:ext cx="416400" cy="20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68"/>
          <p:cNvSpPr/>
          <p:nvPr/>
        </p:nvSpPr>
        <p:spPr>
          <a:xfrm>
            <a:off x="1103427" y="1932464"/>
            <a:ext cx="590000" cy="113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7" name="Google Shape;1217;p68"/>
          <p:cNvGrpSpPr/>
          <p:nvPr/>
        </p:nvGrpSpPr>
        <p:grpSpPr>
          <a:xfrm>
            <a:off x="10722149" y="2120967"/>
            <a:ext cx="1253744" cy="302463"/>
            <a:chOff x="3856783" y="1457896"/>
            <a:chExt cx="956181" cy="230700"/>
          </a:xfrm>
        </p:grpSpPr>
        <p:sp>
          <p:nvSpPr>
            <p:cNvPr id="1218" name="Google Shape;1218;p68"/>
            <p:cNvSpPr/>
            <p:nvPr/>
          </p:nvSpPr>
          <p:spPr>
            <a:xfrm>
              <a:off x="3856783" y="1533795"/>
              <a:ext cx="91200" cy="789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Calibri"/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68"/>
            <p:cNvSpPr txBox="1"/>
            <p:nvPr/>
          </p:nvSpPr>
          <p:spPr>
            <a:xfrm>
              <a:off x="3982864" y="1457896"/>
              <a:ext cx="8301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333"/>
                <a:buFont typeface="Overpass"/>
                <a:buNone/>
              </a:pPr>
              <a:r>
                <a:rPr lang="en" sz="1333" b="1">
                  <a:solidFill>
                    <a:srgbClr val="666666"/>
                  </a:solidFill>
                  <a:latin typeface="Overpass"/>
                  <a:ea typeface="Overpass"/>
                  <a:cs typeface="Overpass"/>
                  <a:sym typeface="Overpass"/>
                </a:rPr>
                <a:t>Migration</a:t>
              </a:r>
              <a:endParaRPr sz="1333" b="1">
                <a:solidFill>
                  <a:srgbClr val="666666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sp>
        <p:nvSpPr>
          <p:cNvPr id="1220" name="Google Shape;1220;p68"/>
          <p:cNvSpPr txBox="1"/>
          <p:nvPr/>
        </p:nvSpPr>
        <p:spPr>
          <a:xfrm>
            <a:off x="5143867" y="1836100"/>
            <a:ext cx="1094400" cy="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33"/>
              <a:buFont typeface="Overpass"/>
              <a:buNone/>
            </a:pPr>
            <a:r>
              <a:rPr lang="en" sz="1333" b="1">
                <a:solidFill>
                  <a:srgbClr val="666666"/>
                </a:solidFill>
                <a:latin typeface="Overpass"/>
                <a:ea typeface="Overpass"/>
                <a:cs typeface="Overpass"/>
                <a:sym typeface="Overpass"/>
              </a:rPr>
              <a:t>Migration</a:t>
            </a:r>
            <a:endParaRPr sz="1333" b="1">
              <a:solidFill>
                <a:srgbClr val="66666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21" name="Google Shape;1221;p68"/>
          <p:cNvSpPr/>
          <p:nvPr/>
        </p:nvSpPr>
        <p:spPr>
          <a:xfrm>
            <a:off x="5106833" y="1941275"/>
            <a:ext cx="119600" cy="103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68"/>
          <p:cNvSpPr txBox="1"/>
          <p:nvPr/>
        </p:nvSpPr>
        <p:spPr>
          <a:xfrm>
            <a:off x="1646811" y="395129"/>
            <a:ext cx="8686800" cy="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SDS Benefits</a:t>
            </a:r>
            <a:endParaRPr sz="2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23" name="Google Shape;1223;p68"/>
          <p:cNvSpPr txBox="1">
            <a:spLocks noGrp="1"/>
          </p:cNvSpPr>
          <p:nvPr>
            <p:ph type="subTitle" idx="1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spcFirstLastPara="1" wrap="square" lIns="4389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68"/>
          <p:cNvSpPr txBox="1">
            <a:spLocks noGrp="1"/>
          </p:cNvSpPr>
          <p:nvPr>
            <p:ph type="sldNum" idx="12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25" name="Google Shape;1225;p68"/>
          <p:cNvSpPr txBox="1">
            <a:spLocks noGrp="1"/>
          </p:cNvSpPr>
          <p:nvPr>
            <p:ph type="subTitle" idx="2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d Hat -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0000"/>
      </a:accent1>
      <a:accent2>
        <a:srgbClr val="CC0000"/>
      </a:accent2>
      <a:accent3>
        <a:srgbClr val="A30000"/>
      </a:accent3>
      <a:accent4>
        <a:srgbClr val="820000"/>
      </a:accent4>
      <a:accent5>
        <a:srgbClr val="BFBFBF"/>
      </a:accent5>
      <a:accent6>
        <a:srgbClr val="808080"/>
      </a:accent6>
      <a:hlink>
        <a:srgbClr val="EE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Macintosh PowerPoint</Application>
  <PresentationFormat>Grand écran</PresentationFormat>
  <Paragraphs>402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5" baseType="lpstr">
      <vt:lpstr>Calibri</vt:lpstr>
      <vt:lpstr>Cambria</vt:lpstr>
      <vt:lpstr>Red Hat Text Medium</vt:lpstr>
      <vt:lpstr>Overpass Light</vt:lpstr>
      <vt:lpstr>Arial</vt:lpstr>
      <vt:lpstr>Overpass SemiBold</vt:lpstr>
      <vt:lpstr>Red Hat Text</vt:lpstr>
      <vt:lpstr>Red Hat Display</vt:lpstr>
      <vt:lpstr>Noto Sans Symbols</vt:lpstr>
      <vt:lpstr>Proxima Nova</vt:lpstr>
      <vt:lpstr>Merriweather Sans</vt:lpstr>
      <vt:lpstr>Overpass</vt:lpstr>
      <vt:lpstr>Red Hat Display Medium</vt:lpstr>
      <vt:lpstr>Red Hat - Light</vt:lpstr>
      <vt:lpstr>SDS et stockage Objet : La modernisation du stockage avec Red Hat Ceph Storage</vt:lpstr>
      <vt:lpstr>Présentation PowerPoint</vt:lpstr>
      <vt:lpstr>Solutions 100% OPEN SOURCE pour l’entreprise</vt:lpstr>
      <vt:lpstr>Présentation PowerPoint</vt:lpstr>
      <vt:lpstr>Red Hat Open Hybrid Cloud portfolio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CEPH COMMUNITY</vt:lpstr>
      <vt:lpstr>Présentation PowerPoint</vt:lpstr>
      <vt:lpstr>Ceph Architecture Overview</vt:lpstr>
      <vt:lpstr>Ceph Architecture Components</vt:lpstr>
      <vt:lpstr>RHCS Design : Examples</vt:lpstr>
      <vt:lpstr>Présentation PowerPoint</vt:lpstr>
      <vt:lpstr>Object storage … the standard S3 </vt:lpstr>
      <vt:lpstr>S3 clients</vt:lpstr>
      <vt:lpstr>Object storage  benefits </vt:lpstr>
      <vt:lpstr>Object Storage </vt:lpstr>
      <vt:lpstr>Object storage: Data backup infrastructure</vt:lpstr>
      <vt:lpstr>Object storage as a service</vt:lpstr>
      <vt:lpstr>Object storage—Red Hat data analytics infrastructure</vt:lpstr>
      <vt:lpstr>RGW  Features </vt:lpstr>
      <vt:lpstr>S3 Federation et Multi Sites </vt:lpstr>
      <vt:lpstr>Object storage : Example</vt:lpstr>
      <vt:lpstr>Présentation PowerPoint</vt:lpstr>
      <vt:lpstr>Présentation PowerPoint</vt:lpstr>
      <vt:lpstr>Présentation PowerPoint</vt:lpstr>
      <vt:lpstr>Complete and unified storage for OpenStack </vt:lpstr>
      <vt:lpstr>Présentation PowerPoint</vt:lpstr>
      <vt:lpstr>Openshift Container Storage (OCS)</vt:lpstr>
      <vt:lpstr>OCS : Multi Cloud Gateway (Noobaa) </vt:lpstr>
      <vt:lpstr>Présentation PowerPoint</vt:lpstr>
      <vt:lpstr>RHCS Technical Benefits </vt:lpstr>
      <vt:lpstr>Présentation PowerPoint</vt:lpstr>
      <vt:lpstr>Marché MENESRI: Red Hat - Groupe Logiciel</vt:lpstr>
      <vt:lpstr>Offres spécifiques pour les Campus, Labos,...</vt:lpstr>
      <vt:lpstr>Quelques références universitaires...</vt:lpstr>
      <vt:lpstr>Merci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SDS et stockage Objet : La modernisation du stockage avec Red Hat Ceph Storage</dc:title>
  <cp:lastModifiedBy>Microsoft Office User</cp:lastModifiedBy>
  <cp:revision>1</cp:revision>
  <dcterms:modified xsi:type="dcterms:W3CDTF">2020-11-06T09:43:44Z</dcterms:modified>
</cp:coreProperties>
</file>